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6" r:id="rId2"/>
    <p:sldId id="257" r:id="rId3"/>
    <p:sldId id="258" r:id="rId4"/>
    <p:sldId id="259" r:id="rId5"/>
    <p:sldId id="260" r:id="rId6"/>
    <p:sldId id="262" r:id="rId7"/>
    <p:sldId id="261" r:id="rId8"/>
    <p:sldId id="263" r:id="rId9"/>
    <p:sldId id="264" r:id="rId10"/>
    <p:sldId id="265" r:id="rId11"/>
    <p:sldId id="266" r:id="rId12"/>
    <p:sldId id="268" r:id="rId13"/>
    <p:sldId id="267" r:id="rId14"/>
    <p:sldId id="270" r:id="rId15"/>
    <p:sldId id="272" r:id="rId16"/>
    <p:sldId id="269" r:id="rId17"/>
    <p:sldId id="271" r:id="rId18"/>
    <p:sldId id="273"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4" d="100"/>
          <a:sy n="74" d="100"/>
        </p:scale>
        <p:origin x="-1104" y="-96"/>
      </p:cViewPr>
      <p:guideLst>
        <p:guide orient="horz" pos="2160"/>
        <p:guide pos="2880"/>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6ADFDDC-F1BD-4CAC-B8D0-BCBE670243B5}" type="datetimeFigureOut">
              <a:rPr lang="en-GB" smtClean="0"/>
              <a:t>29/01/2017</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3910981-22DD-44A6-8A6D-775C58661FFF}" type="slidenum">
              <a:rPr lang="en-GB" smtClean="0"/>
              <a:t>‹#›</a:t>
            </a:fld>
            <a:endParaRPr lang="en-GB"/>
          </a:p>
        </p:txBody>
      </p:sp>
    </p:spTree>
    <p:extLst>
      <p:ext uri="{BB962C8B-B14F-4D97-AF65-F5344CB8AC3E}">
        <p14:creationId xmlns:p14="http://schemas.microsoft.com/office/powerpoint/2010/main" val="2058736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This lesson should take 1.5 - 2 hours: Grammar</a:t>
            </a:r>
            <a:r>
              <a:rPr lang="en-GB" baseline="0" dirty="0" smtClean="0"/>
              <a:t> 1/speaking ordering sentence, predicting changes – 20 mins; Vocabulary – 10 mins; Reading – 20 mins; Grammar 2 / used to – 30-40 mins; Speaking/role play – 10–20 mins</a:t>
            </a:r>
            <a:endParaRPr lang="en-GB" dirty="0"/>
          </a:p>
        </p:txBody>
      </p:sp>
      <p:sp>
        <p:nvSpPr>
          <p:cNvPr id="4" name="Slide Number Placeholder 3"/>
          <p:cNvSpPr>
            <a:spLocks noGrp="1"/>
          </p:cNvSpPr>
          <p:nvPr>
            <p:ph type="sldNum" sz="quarter" idx="10"/>
          </p:nvPr>
        </p:nvSpPr>
        <p:spPr/>
        <p:txBody>
          <a:bodyPr/>
          <a:lstStyle/>
          <a:p>
            <a:fld id="{63910981-22DD-44A6-8A6D-775C58661FFF}" type="slidenum">
              <a:rPr lang="en-GB" smtClean="0"/>
              <a:t>2</a:t>
            </a:fld>
            <a:endParaRPr lang="en-GB"/>
          </a:p>
        </p:txBody>
      </p:sp>
    </p:spTree>
    <p:extLst>
      <p:ext uri="{BB962C8B-B14F-4D97-AF65-F5344CB8AC3E}">
        <p14:creationId xmlns:p14="http://schemas.microsoft.com/office/powerpoint/2010/main" val="27609271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KEY:</a:t>
            </a:r>
            <a:r>
              <a:rPr lang="en-GB" baseline="0" dirty="0" smtClean="0"/>
              <a:t> 3/ Did the village use to have a TV mast?  4/ Did everyone use to have mobile phones? 5/ Did women use to be equal to men?  6/ Did women use to sit on the floor at village meetings?</a:t>
            </a:r>
            <a:endParaRPr lang="en-GB" dirty="0"/>
          </a:p>
        </p:txBody>
      </p:sp>
      <p:sp>
        <p:nvSpPr>
          <p:cNvPr id="4" name="Slide Number Placeholder 3"/>
          <p:cNvSpPr>
            <a:spLocks noGrp="1"/>
          </p:cNvSpPr>
          <p:nvPr>
            <p:ph type="sldNum" sz="quarter" idx="10"/>
          </p:nvPr>
        </p:nvSpPr>
        <p:spPr/>
        <p:txBody>
          <a:bodyPr/>
          <a:lstStyle/>
          <a:p>
            <a:fld id="{63910981-22DD-44A6-8A6D-775C58661FFF}" type="slidenum">
              <a:rPr lang="en-GB" smtClean="0"/>
              <a:t>15</a:t>
            </a:fld>
            <a:endParaRPr lang="en-GB"/>
          </a:p>
        </p:txBody>
      </p:sp>
    </p:spTree>
    <p:extLst>
      <p:ext uri="{BB962C8B-B14F-4D97-AF65-F5344CB8AC3E}">
        <p14:creationId xmlns:p14="http://schemas.microsoft.com/office/powerpoint/2010/main" val="34200619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Example</a:t>
            </a:r>
            <a:r>
              <a:rPr lang="en-GB" baseline="0" dirty="0" smtClean="0"/>
              <a:t> sentences: Children didn’t use to be able to do homework in the evenings. They didn’t use to be able to keep food cool. There used to be more women in the national parliament. Men used to control the village, and they still do!</a:t>
            </a:r>
            <a:endParaRPr lang="en-GB" dirty="0"/>
          </a:p>
        </p:txBody>
      </p:sp>
      <p:sp>
        <p:nvSpPr>
          <p:cNvPr id="4" name="Slide Number Placeholder 3"/>
          <p:cNvSpPr>
            <a:spLocks noGrp="1"/>
          </p:cNvSpPr>
          <p:nvPr>
            <p:ph type="sldNum" sz="quarter" idx="10"/>
          </p:nvPr>
        </p:nvSpPr>
        <p:spPr/>
        <p:txBody>
          <a:bodyPr/>
          <a:lstStyle/>
          <a:p>
            <a:fld id="{63910981-22DD-44A6-8A6D-775C58661FFF}" type="slidenum">
              <a:rPr lang="en-GB" smtClean="0"/>
              <a:t>16</a:t>
            </a:fld>
            <a:endParaRPr lang="en-GB"/>
          </a:p>
        </p:txBody>
      </p:sp>
    </p:spTree>
    <p:extLst>
      <p:ext uri="{BB962C8B-B14F-4D97-AF65-F5344CB8AC3E}">
        <p14:creationId xmlns:p14="http://schemas.microsoft.com/office/powerpoint/2010/main" val="21417191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You can give</a:t>
            </a:r>
            <a:r>
              <a:rPr lang="en-GB" baseline="0" dirty="0" smtClean="0"/>
              <a:t> learners preparation time to prepare questions and answers in small groups first, and/or note down errors, especially with ‘used to’ for post task error correction.</a:t>
            </a:r>
            <a:endParaRPr lang="en-GB" dirty="0"/>
          </a:p>
        </p:txBody>
      </p:sp>
      <p:sp>
        <p:nvSpPr>
          <p:cNvPr id="4" name="Slide Number Placeholder 3"/>
          <p:cNvSpPr>
            <a:spLocks noGrp="1"/>
          </p:cNvSpPr>
          <p:nvPr>
            <p:ph type="sldNum" sz="quarter" idx="10"/>
          </p:nvPr>
        </p:nvSpPr>
        <p:spPr/>
        <p:txBody>
          <a:bodyPr/>
          <a:lstStyle/>
          <a:p>
            <a:fld id="{63910981-22DD-44A6-8A6D-775C58661FFF}" type="slidenum">
              <a:rPr lang="en-GB" smtClean="0"/>
              <a:t>17</a:t>
            </a:fld>
            <a:endParaRPr lang="en-GB"/>
          </a:p>
        </p:txBody>
      </p:sp>
    </p:spTree>
    <p:extLst>
      <p:ext uri="{BB962C8B-B14F-4D97-AF65-F5344CB8AC3E}">
        <p14:creationId xmlns:p14="http://schemas.microsoft.com/office/powerpoint/2010/main" val="36507544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You can print out and cut up</a:t>
            </a:r>
            <a:r>
              <a:rPr lang="en-GB" baseline="0" dirty="0" smtClean="0"/>
              <a:t> the phrases for learners to match physically in groups.  </a:t>
            </a:r>
            <a:r>
              <a:rPr lang="en-GB" dirty="0" smtClean="0"/>
              <a:t>KEY: there are, of course,</a:t>
            </a:r>
            <a:r>
              <a:rPr lang="en-GB" baseline="0" dirty="0" smtClean="0"/>
              <a:t> several ways of ordering this sentence correctly </a:t>
            </a:r>
            <a:r>
              <a:rPr lang="en-GB" baseline="0" dirty="0" err="1" smtClean="0"/>
              <a:t>eg</a:t>
            </a:r>
            <a:r>
              <a:rPr lang="en-GB" baseline="0" dirty="0" smtClean="0"/>
              <a:t>. Every 10 years since 1985, an English man has gone back to a village in Burkina Faso to see the changes. / An English man has gone back to a village in Burkina Faso every 10 years since 1985 to see the changes. / Since 1985, an English man has gone back every 10 years to a village in Burkina Faso to see the changes. </a:t>
            </a:r>
            <a:endParaRPr lang="en-GB" dirty="0"/>
          </a:p>
        </p:txBody>
      </p:sp>
      <p:sp>
        <p:nvSpPr>
          <p:cNvPr id="4" name="Slide Number Placeholder 3"/>
          <p:cNvSpPr>
            <a:spLocks noGrp="1"/>
          </p:cNvSpPr>
          <p:nvPr>
            <p:ph type="sldNum" sz="quarter" idx="10"/>
          </p:nvPr>
        </p:nvSpPr>
        <p:spPr/>
        <p:txBody>
          <a:bodyPr/>
          <a:lstStyle/>
          <a:p>
            <a:fld id="{63910981-22DD-44A6-8A6D-775C58661FFF}" type="slidenum">
              <a:rPr lang="en-GB" smtClean="0"/>
              <a:t>3</a:t>
            </a:fld>
            <a:endParaRPr lang="en-GB"/>
          </a:p>
        </p:txBody>
      </p:sp>
    </p:spTree>
    <p:extLst>
      <p:ext uri="{BB962C8B-B14F-4D97-AF65-F5344CB8AC3E}">
        <p14:creationId xmlns:p14="http://schemas.microsoft.com/office/powerpoint/2010/main" val="34281323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Learners discuss</a:t>
            </a:r>
            <a:r>
              <a:rPr lang="en-GB" baseline="0" dirty="0" smtClean="0"/>
              <a:t> in small groups – they can make lists to present to other groups. One possibility here is to focus on / practise the use of present perfect to express changes </a:t>
            </a:r>
            <a:r>
              <a:rPr lang="en-GB" baseline="0" dirty="0" err="1" smtClean="0"/>
              <a:t>eg</a:t>
            </a:r>
            <a:r>
              <a:rPr lang="en-GB" baseline="0" dirty="0" smtClean="0"/>
              <a:t>. They have built more schools / The position of women has improved etc.</a:t>
            </a:r>
            <a:endParaRPr lang="en-GB" dirty="0"/>
          </a:p>
        </p:txBody>
      </p:sp>
      <p:sp>
        <p:nvSpPr>
          <p:cNvPr id="4" name="Slide Number Placeholder 3"/>
          <p:cNvSpPr>
            <a:spLocks noGrp="1"/>
          </p:cNvSpPr>
          <p:nvPr>
            <p:ph type="sldNum" sz="quarter" idx="10"/>
          </p:nvPr>
        </p:nvSpPr>
        <p:spPr/>
        <p:txBody>
          <a:bodyPr/>
          <a:lstStyle/>
          <a:p>
            <a:fld id="{63910981-22DD-44A6-8A6D-775C58661FFF}" type="slidenum">
              <a:rPr lang="en-GB" smtClean="0"/>
              <a:t>4</a:t>
            </a:fld>
            <a:endParaRPr lang="en-GB"/>
          </a:p>
        </p:txBody>
      </p:sp>
    </p:spTree>
    <p:extLst>
      <p:ext uri="{BB962C8B-B14F-4D97-AF65-F5344CB8AC3E}">
        <p14:creationId xmlns:p14="http://schemas.microsoft.com/office/powerpoint/2010/main" val="29424453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KEY:  1/h  2/c  3/b  4/g  5/e  6/a  7/f  8/d</a:t>
            </a:r>
            <a:endParaRPr lang="en-GB" dirty="0"/>
          </a:p>
        </p:txBody>
      </p:sp>
      <p:sp>
        <p:nvSpPr>
          <p:cNvPr id="4" name="Slide Number Placeholder 3"/>
          <p:cNvSpPr>
            <a:spLocks noGrp="1"/>
          </p:cNvSpPr>
          <p:nvPr>
            <p:ph type="sldNum" sz="quarter" idx="10"/>
          </p:nvPr>
        </p:nvSpPr>
        <p:spPr/>
        <p:txBody>
          <a:bodyPr/>
          <a:lstStyle/>
          <a:p>
            <a:fld id="{63910981-22DD-44A6-8A6D-775C58661FFF}" type="slidenum">
              <a:rPr lang="en-GB" smtClean="0"/>
              <a:t>6</a:t>
            </a:fld>
            <a:endParaRPr lang="en-GB"/>
          </a:p>
        </p:txBody>
      </p:sp>
    </p:spTree>
    <p:extLst>
      <p:ext uri="{BB962C8B-B14F-4D97-AF65-F5344CB8AC3E}">
        <p14:creationId xmlns:p14="http://schemas.microsoft.com/office/powerpoint/2010/main" val="13820527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Changes: round –</a:t>
            </a:r>
            <a:r>
              <a:rPr lang="en-GB" baseline="0" dirty="0" smtClean="0"/>
              <a:t> rectangular shape</a:t>
            </a:r>
            <a:r>
              <a:rPr lang="en-GB" dirty="0" smtClean="0"/>
              <a:t>, made of earth – made of brick, thatched – corrugated iron</a:t>
            </a:r>
            <a:r>
              <a:rPr lang="en-GB" baseline="0" dirty="0" smtClean="0"/>
              <a:t> roof. </a:t>
            </a:r>
            <a:endParaRPr lang="en-GB" dirty="0"/>
          </a:p>
        </p:txBody>
      </p:sp>
      <p:sp>
        <p:nvSpPr>
          <p:cNvPr id="4" name="Slide Number Placeholder 3"/>
          <p:cNvSpPr>
            <a:spLocks noGrp="1"/>
          </p:cNvSpPr>
          <p:nvPr>
            <p:ph type="sldNum" sz="quarter" idx="10"/>
          </p:nvPr>
        </p:nvSpPr>
        <p:spPr/>
        <p:txBody>
          <a:bodyPr/>
          <a:lstStyle/>
          <a:p>
            <a:fld id="{63910981-22DD-44A6-8A6D-775C58661FFF}" type="slidenum">
              <a:rPr lang="en-GB" smtClean="0"/>
              <a:t>7</a:t>
            </a:fld>
            <a:endParaRPr lang="en-GB"/>
          </a:p>
        </p:txBody>
      </p:sp>
    </p:spTree>
    <p:extLst>
      <p:ext uri="{BB962C8B-B14F-4D97-AF65-F5344CB8AC3E}">
        <p14:creationId xmlns:p14="http://schemas.microsoft.com/office/powerpoint/2010/main" val="30025175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Changes: more time getting water – less time; no pumps – some pumps;</a:t>
            </a:r>
            <a:r>
              <a:rPr lang="en-GB" baseline="0" dirty="0" smtClean="0"/>
              <a:t> carried water on heads – carry water in many different ways; not worried about the water table – worried about the water table.</a:t>
            </a:r>
            <a:endParaRPr lang="en-GB" dirty="0"/>
          </a:p>
        </p:txBody>
      </p:sp>
      <p:sp>
        <p:nvSpPr>
          <p:cNvPr id="4" name="Slide Number Placeholder 3"/>
          <p:cNvSpPr>
            <a:spLocks noGrp="1"/>
          </p:cNvSpPr>
          <p:nvPr>
            <p:ph type="sldNum" sz="quarter" idx="10"/>
          </p:nvPr>
        </p:nvSpPr>
        <p:spPr/>
        <p:txBody>
          <a:bodyPr/>
          <a:lstStyle/>
          <a:p>
            <a:fld id="{63910981-22DD-44A6-8A6D-775C58661FFF}" type="slidenum">
              <a:rPr lang="en-GB" smtClean="0"/>
              <a:t>8</a:t>
            </a:fld>
            <a:endParaRPr lang="en-GB"/>
          </a:p>
        </p:txBody>
      </p:sp>
    </p:spTree>
    <p:extLst>
      <p:ext uri="{BB962C8B-B14F-4D97-AF65-F5344CB8AC3E}">
        <p14:creationId xmlns:p14="http://schemas.microsoft.com/office/powerpoint/2010/main" val="31587088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KEY: 1) They used to live in houses with thatched roofs.    2) They used to carry water on their heads.   3) They didn’t use to have water pumps.</a:t>
            </a:r>
            <a:endParaRPr lang="en-GB" dirty="0"/>
          </a:p>
        </p:txBody>
      </p:sp>
      <p:sp>
        <p:nvSpPr>
          <p:cNvPr id="4" name="Slide Number Placeholder 3"/>
          <p:cNvSpPr>
            <a:spLocks noGrp="1"/>
          </p:cNvSpPr>
          <p:nvPr>
            <p:ph type="sldNum" sz="quarter" idx="10"/>
          </p:nvPr>
        </p:nvSpPr>
        <p:spPr/>
        <p:txBody>
          <a:bodyPr/>
          <a:lstStyle/>
          <a:p>
            <a:fld id="{63910981-22DD-44A6-8A6D-775C58661FFF}" type="slidenum">
              <a:rPr lang="en-GB" smtClean="0"/>
              <a:t>9</a:t>
            </a:fld>
            <a:endParaRPr lang="en-GB"/>
          </a:p>
        </p:txBody>
      </p:sp>
    </p:spTree>
    <p:extLst>
      <p:ext uri="{BB962C8B-B14F-4D97-AF65-F5344CB8AC3E}">
        <p14:creationId xmlns:p14="http://schemas.microsoft.com/office/powerpoint/2010/main" val="33872085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KEY:</a:t>
            </a:r>
            <a:r>
              <a:rPr lang="en-GB" baseline="0" dirty="0" smtClean="0"/>
              <a:t>  a) past (but can still be true)   b) yes    c) infinitive / base form     d) didn’t use to + infinitive / base form</a:t>
            </a:r>
            <a:endParaRPr lang="en-GB" dirty="0"/>
          </a:p>
        </p:txBody>
      </p:sp>
      <p:sp>
        <p:nvSpPr>
          <p:cNvPr id="4" name="Slide Number Placeholder 3"/>
          <p:cNvSpPr>
            <a:spLocks noGrp="1"/>
          </p:cNvSpPr>
          <p:nvPr>
            <p:ph type="sldNum" sz="quarter" idx="10"/>
          </p:nvPr>
        </p:nvSpPr>
        <p:spPr/>
        <p:txBody>
          <a:bodyPr/>
          <a:lstStyle/>
          <a:p>
            <a:fld id="{63910981-22DD-44A6-8A6D-775C58661FFF}" type="slidenum">
              <a:rPr lang="en-GB" smtClean="0"/>
              <a:t>10</a:t>
            </a:fld>
            <a:endParaRPr lang="en-GB"/>
          </a:p>
        </p:txBody>
      </p:sp>
    </p:spTree>
    <p:extLst>
      <p:ext uri="{BB962C8B-B14F-4D97-AF65-F5344CB8AC3E}">
        <p14:creationId xmlns:p14="http://schemas.microsoft.com/office/powerpoint/2010/main" val="40040343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Example sentences: 1/ They didn’t use to have corrugated iron roofs.   2/ They used to have straw</a:t>
            </a:r>
            <a:r>
              <a:rPr lang="en-GB" baseline="0" dirty="0" smtClean="0"/>
              <a:t> to make their roofs.  3/ They used to have circular homes.   4/ The women used to work very hard.    5/ They didn’t use to worry about the water table.</a:t>
            </a:r>
            <a:endParaRPr lang="en-GB" dirty="0"/>
          </a:p>
        </p:txBody>
      </p:sp>
      <p:sp>
        <p:nvSpPr>
          <p:cNvPr id="4" name="Slide Number Placeholder 3"/>
          <p:cNvSpPr>
            <a:spLocks noGrp="1"/>
          </p:cNvSpPr>
          <p:nvPr>
            <p:ph type="sldNum" sz="quarter" idx="10"/>
          </p:nvPr>
        </p:nvSpPr>
        <p:spPr/>
        <p:txBody>
          <a:bodyPr/>
          <a:lstStyle/>
          <a:p>
            <a:fld id="{63910981-22DD-44A6-8A6D-775C58661FFF}" type="slidenum">
              <a:rPr lang="en-GB" smtClean="0"/>
              <a:t>11</a:t>
            </a:fld>
            <a:endParaRPr lang="en-GB"/>
          </a:p>
        </p:txBody>
      </p:sp>
    </p:spTree>
    <p:extLst>
      <p:ext uri="{BB962C8B-B14F-4D97-AF65-F5344CB8AC3E}">
        <p14:creationId xmlns:p14="http://schemas.microsoft.com/office/powerpoint/2010/main" val="21605619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CD2B53E6-7E9C-4DEE-AF51-450622EB7CE3}" type="datetimeFigureOut">
              <a:rPr lang="en-GB" smtClean="0"/>
              <a:t>29/01/2017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FDBB087-895B-4AF1-80C5-8B329D6CD426}" type="slidenum">
              <a:rPr lang="en-GB" smtClean="0"/>
              <a:t>‹#›</a:t>
            </a:fld>
            <a:endParaRPr lang="en-GB"/>
          </a:p>
        </p:txBody>
      </p:sp>
    </p:spTree>
    <p:extLst>
      <p:ext uri="{BB962C8B-B14F-4D97-AF65-F5344CB8AC3E}">
        <p14:creationId xmlns:p14="http://schemas.microsoft.com/office/powerpoint/2010/main" val="12309132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CD2B53E6-7E9C-4DEE-AF51-450622EB7CE3}" type="datetimeFigureOut">
              <a:rPr lang="en-GB" smtClean="0"/>
              <a:t>29/01/2017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FDBB087-895B-4AF1-80C5-8B329D6CD426}" type="slidenum">
              <a:rPr lang="en-GB" smtClean="0"/>
              <a:t>‹#›</a:t>
            </a:fld>
            <a:endParaRPr lang="en-GB"/>
          </a:p>
        </p:txBody>
      </p:sp>
    </p:spTree>
    <p:extLst>
      <p:ext uri="{BB962C8B-B14F-4D97-AF65-F5344CB8AC3E}">
        <p14:creationId xmlns:p14="http://schemas.microsoft.com/office/powerpoint/2010/main" val="41304017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CD2B53E6-7E9C-4DEE-AF51-450622EB7CE3}" type="datetimeFigureOut">
              <a:rPr lang="en-GB" smtClean="0"/>
              <a:t>29/01/2017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FDBB087-895B-4AF1-80C5-8B329D6CD426}" type="slidenum">
              <a:rPr lang="en-GB" smtClean="0"/>
              <a:t>‹#›</a:t>
            </a:fld>
            <a:endParaRPr lang="en-GB"/>
          </a:p>
        </p:txBody>
      </p:sp>
    </p:spTree>
    <p:extLst>
      <p:ext uri="{BB962C8B-B14F-4D97-AF65-F5344CB8AC3E}">
        <p14:creationId xmlns:p14="http://schemas.microsoft.com/office/powerpoint/2010/main" val="35038422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CD2B53E6-7E9C-4DEE-AF51-450622EB7CE3}" type="datetimeFigureOut">
              <a:rPr lang="en-GB" smtClean="0"/>
              <a:t>29/01/2017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FDBB087-895B-4AF1-80C5-8B329D6CD426}" type="slidenum">
              <a:rPr lang="en-GB" smtClean="0"/>
              <a:t>‹#›</a:t>
            </a:fld>
            <a:endParaRPr lang="en-GB"/>
          </a:p>
        </p:txBody>
      </p:sp>
    </p:spTree>
    <p:extLst>
      <p:ext uri="{BB962C8B-B14F-4D97-AF65-F5344CB8AC3E}">
        <p14:creationId xmlns:p14="http://schemas.microsoft.com/office/powerpoint/2010/main" val="11304564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D2B53E6-7E9C-4DEE-AF51-450622EB7CE3}" type="datetimeFigureOut">
              <a:rPr lang="en-GB" smtClean="0"/>
              <a:t>29/01/2017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FDBB087-895B-4AF1-80C5-8B329D6CD426}" type="slidenum">
              <a:rPr lang="en-GB" smtClean="0"/>
              <a:t>‹#›</a:t>
            </a:fld>
            <a:endParaRPr lang="en-GB"/>
          </a:p>
        </p:txBody>
      </p:sp>
    </p:spTree>
    <p:extLst>
      <p:ext uri="{BB962C8B-B14F-4D97-AF65-F5344CB8AC3E}">
        <p14:creationId xmlns:p14="http://schemas.microsoft.com/office/powerpoint/2010/main" val="2708079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CD2B53E6-7E9C-4DEE-AF51-450622EB7CE3}" type="datetimeFigureOut">
              <a:rPr lang="en-GB" smtClean="0"/>
              <a:t>29/01/2017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FDBB087-895B-4AF1-80C5-8B329D6CD426}" type="slidenum">
              <a:rPr lang="en-GB" smtClean="0"/>
              <a:t>‹#›</a:t>
            </a:fld>
            <a:endParaRPr lang="en-GB"/>
          </a:p>
        </p:txBody>
      </p:sp>
    </p:spTree>
    <p:extLst>
      <p:ext uri="{BB962C8B-B14F-4D97-AF65-F5344CB8AC3E}">
        <p14:creationId xmlns:p14="http://schemas.microsoft.com/office/powerpoint/2010/main" val="31076127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CD2B53E6-7E9C-4DEE-AF51-450622EB7CE3}" type="datetimeFigureOut">
              <a:rPr lang="en-GB" smtClean="0"/>
              <a:t>29/01/2017</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2FDBB087-895B-4AF1-80C5-8B329D6CD426}" type="slidenum">
              <a:rPr lang="en-GB" smtClean="0"/>
              <a:t>‹#›</a:t>
            </a:fld>
            <a:endParaRPr lang="en-GB"/>
          </a:p>
        </p:txBody>
      </p:sp>
    </p:spTree>
    <p:extLst>
      <p:ext uri="{BB962C8B-B14F-4D97-AF65-F5344CB8AC3E}">
        <p14:creationId xmlns:p14="http://schemas.microsoft.com/office/powerpoint/2010/main" val="19628772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CD2B53E6-7E9C-4DEE-AF51-450622EB7CE3}" type="datetimeFigureOut">
              <a:rPr lang="en-GB" smtClean="0"/>
              <a:t>29/01/2017</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2FDBB087-895B-4AF1-80C5-8B329D6CD426}" type="slidenum">
              <a:rPr lang="en-GB" smtClean="0"/>
              <a:t>‹#›</a:t>
            </a:fld>
            <a:endParaRPr lang="en-GB"/>
          </a:p>
        </p:txBody>
      </p:sp>
    </p:spTree>
    <p:extLst>
      <p:ext uri="{BB962C8B-B14F-4D97-AF65-F5344CB8AC3E}">
        <p14:creationId xmlns:p14="http://schemas.microsoft.com/office/powerpoint/2010/main" val="26569261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D2B53E6-7E9C-4DEE-AF51-450622EB7CE3}" type="datetimeFigureOut">
              <a:rPr lang="en-GB" smtClean="0"/>
              <a:t>29/01/2017</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2FDBB087-895B-4AF1-80C5-8B329D6CD426}" type="slidenum">
              <a:rPr lang="en-GB" smtClean="0"/>
              <a:t>‹#›</a:t>
            </a:fld>
            <a:endParaRPr lang="en-GB"/>
          </a:p>
        </p:txBody>
      </p:sp>
    </p:spTree>
    <p:extLst>
      <p:ext uri="{BB962C8B-B14F-4D97-AF65-F5344CB8AC3E}">
        <p14:creationId xmlns:p14="http://schemas.microsoft.com/office/powerpoint/2010/main" val="41387127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D2B53E6-7E9C-4DEE-AF51-450622EB7CE3}" type="datetimeFigureOut">
              <a:rPr lang="en-GB" smtClean="0"/>
              <a:t>29/01/2017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FDBB087-895B-4AF1-80C5-8B329D6CD426}" type="slidenum">
              <a:rPr lang="en-GB" smtClean="0"/>
              <a:t>‹#›</a:t>
            </a:fld>
            <a:endParaRPr lang="en-GB"/>
          </a:p>
        </p:txBody>
      </p:sp>
    </p:spTree>
    <p:extLst>
      <p:ext uri="{BB962C8B-B14F-4D97-AF65-F5344CB8AC3E}">
        <p14:creationId xmlns:p14="http://schemas.microsoft.com/office/powerpoint/2010/main" val="39108737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D2B53E6-7E9C-4DEE-AF51-450622EB7CE3}" type="datetimeFigureOut">
              <a:rPr lang="en-GB" smtClean="0"/>
              <a:t>29/01/2017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FDBB087-895B-4AF1-80C5-8B329D6CD426}" type="slidenum">
              <a:rPr lang="en-GB" smtClean="0"/>
              <a:t>‹#›</a:t>
            </a:fld>
            <a:endParaRPr lang="en-GB"/>
          </a:p>
        </p:txBody>
      </p:sp>
    </p:spTree>
    <p:extLst>
      <p:ext uri="{BB962C8B-B14F-4D97-AF65-F5344CB8AC3E}">
        <p14:creationId xmlns:p14="http://schemas.microsoft.com/office/powerpoint/2010/main" val="14140223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B53E6-7E9C-4DEE-AF51-450622EB7CE3}" type="datetimeFigureOut">
              <a:rPr lang="en-GB" smtClean="0"/>
              <a:t>29/01/2017</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DBB087-895B-4AF1-80C5-8B329D6CD426}" type="slidenum">
              <a:rPr lang="en-GB" smtClean="0"/>
              <a:t>‹#›</a:t>
            </a:fld>
            <a:endParaRPr lang="en-GB"/>
          </a:p>
        </p:txBody>
      </p:sp>
    </p:spTree>
    <p:extLst>
      <p:ext uri="{BB962C8B-B14F-4D97-AF65-F5344CB8AC3E}">
        <p14:creationId xmlns:p14="http://schemas.microsoft.com/office/powerpoint/2010/main" val="23086254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4.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eewiki.newint.org/index.php/Issue_499"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10.pn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7544" y="2708920"/>
            <a:ext cx="7990656" cy="2304256"/>
          </a:xfrm>
        </p:spPr>
        <p:txBody>
          <a:bodyPr>
            <a:noAutofit/>
          </a:bodyPr>
          <a:lstStyle/>
          <a:p>
            <a:r>
              <a:rPr lang="en-GB" sz="10400" b="1" dirty="0" smtClean="0"/>
              <a:t>Then and now</a:t>
            </a:r>
            <a:endParaRPr lang="en-GB" sz="10400" b="1" dirty="0"/>
          </a:p>
        </p:txBody>
      </p:sp>
      <p:sp>
        <p:nvSpPr>
          <p:cNvPr id="3" name="Subtitle 2"/>
          <p:cNvSpPr>
            <a:spLocks noGrp="1"/>
          </p:cNvSpPr>
          <p:nvPr>
            <p:ph type="subTitle" idx="1"/>
          </p:nvPr>
        </p:nvSpPr>
        <p:spPr>
          <a:xfrm>
            <a:off x="1371600" y="5013176"/>
            <a:ext cx="6400800" cy="1224136"/>
          </a:xfrm>
        </p:spPr>
        <p:txBody>
          <a:bodyPr>
            <a:normAutofit/>
          </a:bodyPr>
          <a:lstStyle/>
          <a:p>
            <a:pPr>
              <a:defRPr/>
            </a:pPr>
            <a:r>
              <a:rPr lang="en-GB" altLang="en-US" b="1" dirty="0">
                <a:solidFill>
                  <a:schemeClr val="accent6">
                    <a:lumMod val="50000"/>
                  </a:schemeClr>
                </a:solidFill>
              </a:rPr>
              <a:t>New Internationalist Easier English</a:t>
            </a:r>
          </a:p>
          <a:p>
            <a:pPr>
              <a:defRPr/>
            </a:pPr>
            <a:r>
              <a:rPr lang="en-GB" altLang="en-US" b="1" dirty="0">
                <a:solidFill>
                  <a:srgbClr val="00B050"/>
                </a:solidFill>
              </a:rPr>
              <a:t>Ready </a:t>
            </a:r>
            <a:r>
              <a:rPr lang="en-GB" altLang="en-US" b="1" dirty="0" smtClean="0">
                <a:solidFill>
                  <a:srgbClr val="00B050"/>
                </a:solidFill>
              </a:rPr>
              <a:t>Intermediate </a:t>
            </a:r>
            <a:r>
              <a:rPr lang="en-GB" altLang="en-US" b="1" dirty="0">
                <a:solidFill>
                  <a:srgbClr val="00B050"/>
                </a:solidFill>
              </a:rPr>
              <a:t>Lesson</a:t>
            </a:r>
          </a:p>
          <a:p>
            <a:endParaRPr lang="en-GB"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04248" y="332656"/>
            <a:ext cx="2000250" cy="2800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332656"/>
            <a:ext cx="6370638" cy="143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1695718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Focus on the grammar: discuss</a:t>
            </a:r>
            <a:endParaRPr lang="en-GB" b="1" dirty="0"/>
          </a:p>
        </p:txBody>
      </p:sp>
      <p:sp>
        <p:nvSpPr>
          <p:cNvPr id="5" name="Content Placeholder 4"/>
          <p:cNvSpPr>
            <a:spLocks noGrp="1"/>
          </p:cNvSpPr>
          <p:nvPr>
            <p:ph idx="1"/>
          </p:nvPr>
        </p:nvSpPr>
        <p:spPr>
          <a:xfrm>
            <a:off x="457200" y="1412776"/>
            <a:ext cx="8291264" cy="5112568"/>
          </a:xfrm>
        </p:spPr>
        <p:txBody>
          <a:bodyPr>
            <a:normAutofit/>
          </a:bodyPr>
          <a:lstStyle/>
          <a:p>
            <a:pPr marL="0" indent="0">
              <a:buNone/>
            </a:pPr>
            <a:r>
              <a:rPr lang="en-GB" b="1" dirty="0" smtClean="0">
                <a:solidFill>
                  <a:srgbClr val="FF0000"/>
                </a:solidFill>
              </a:rPr>
              <a:t>They </a:t>
            </a:r>
            <a:r>
              <a:rPr lang="en-GB" b="1" u="sng" dirty="0" smtClean="0">
                <a:solidFill>
                  <a:srgbClr val="FF0000"/>
                </a:solidFill>
              </a:rPr>
              <a:t>used to live </a:t>
            </a:r>
            <a:r>
              <a:rPr lang="en-GB" b="1" dirty="0" smtClean="0">
                <a:solidFill>
                  <a:srgbClr val="FF0000"/>
                </a:solidFill>
              </a:rPr>
              <a:t>in houses with thatched roofs.</a:t>
            </a:r>
          </a:p>
          <a:p>
            <a:pPr marL="0" indent="0">
              <a:buNone/>
            </a:pPr>
            <a:r>
              <a:rPr lang="en-GB" b="1" dirty="0" smtClean="0">
                <a:solidFill>
                  <a:srgbClr val="FF0000"/>
                </a:solidFill>
              </a:rPr>
              <a:t>They </a:t>
            </a:r>
            <a:r>
              <a:rPr lang="en-GB" b="1" u="sng" dirty="0" smtClean="0">
                <a:solidFill>
                  <a:srgbClr val="FF0000"/>
                </a:solidFill>
              </a:rPr>
              <a:t>used to carry </a:t>
            </a:r>
            <a:r>
              <a:rPr lang="en-GB" b="1" dirty="0" smtClean="0">
                <a:solidFill>
                  <a:srgbClr val="FF0000"/>
                </a:solidFill>
              </a:rPr>
              <a:t>water on their heads.</a:t>
            </a:r>
          </a:p>
          <a:p>
            <a:pPr marL="0" indent="0">
              <a:buNone/>
            </a:pPr>
            <a:r>
              <a:rPr lang="en-GB" b="1" dirty="0" smtClean="0">
                <a:solidFill>
                  <a:srgbClr val="FF0000"/>
                </a:solidFill>
              </a:rPr>
              <a:t>They </a:t>
            </a:r>
            <a:r>
              <a:rPr lang="en-GB" b="1" u="sng" dirty="0" smtClean="0">
                <a:solidFill>
                  <a:srgbClr val="FF0000"/>
                </a:solidFill>
              </a:rPr>
              <a:t>didn’t use to have </a:t>
            </a:r>
            <a:r>
              <a:rPr lang="en-GB" b="1" dirty="0" smtClean="0">
                <a:solidFill>
                  <a:srgbClr val="FF0000"/>
                </a:solidFill>
              </a:rPr>
              <a:t>water pumps.</a:t>
            </a:r>
          </a:p>
          <a:p>
            <a:pPr marL="514350" indent="-514350">
              <a:buAutoNum type="alphaLcParenR"/>
            </a:pPr>
            <a:r>
              <a:rPr lang="en-GB" b="1" dirty="0" smtClean="0"/>
              <a:t>Are these sentences about the past, present or future?</a:t>
            </a:r>
          </a:p>
          <a:p>
            <a:pPr marL="514350" indent="-514350">
              <a:buAutoNum type="alphaLcParenR"/>
            </a:pPr>
            <a:r>
              <a:rPr lang="en-GB" b="1" dirty="0" smtClean="0"/>
              <a:t>Are they about actions that happened more than once?</a:t>
            </a:r>
          </a:p>
          <a:p>
            <a:pPr marL="514350" indent="-514350">
              <a:buAutoNum type="alphaLcParenR"/>
            </a:pPr>
            <a:r>
              <a:rPr lang="en-GB" b="1" dirty="0" smtClean="0"/>
              <a:t>What part of the verb comes after ‘used to’?</a:t>
            </a:r>
          </a:p>
          <a:p>
            <a:pPr marL="514350" indent="-514350">
              <a:buAutoNum type="alphaLcParenR"/>
            </a:pPr>
            <a:r>
              <a:rPr lang="en-GB" b="1" dirty="0" smtClean="0"/>
              <a:t>How do you make the negative?</a:t>
            </a:r>
          </a:p>
        </p:txBody>
      </p:sp>
    </p:spTree>
    <p:extLst>
      <p:ext uri="{BB962C8B-B14F-4D97-AF65-F5344CB8AC3E}">
        <p14:creationId xmlns:p14="http://schemas.microsoft.com/office/powerpoint/2010/main" val="161256171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Grammar practice:</a:t>
            </a:r>
            <a:endParaRPr lang="en-GB" dirty="0"/>
          </a:p>
        </p:txBody>
      </p:sp>
      <p:sp>
        <p:nvSpPr>
          <p:cNvPr id="3" name="Content Placeholder 2"/>
          <p:cNvSpPr>
            <a:spLocks noGrp="1"/>
          </p:cNvSpPr>
          <p:nvPr>
            <p:ph idx="1"/>
          </p:nvPr>
        </p:nvSpPr>
        <p:spPr>
          <a:xfrm>
            <a:off x="457200" y="1340768"/>
            <a:ext cx="8229600" cy="4785395"/>
          </a:xfrm>
        </p:spPr>
        <p:txBody>
          <a:bodyPr>
            <a:normAutofit fontScale="92500" lnSpcReduction="10000"/>
          </a:bodyPr>
          <a:lstStyle/>
          <a:p>
            <a:pPr marL="0" indent="0">
              <a:buNone/>
            </a:pPr>
            <a:r>
              <a:rPr lang="en-GB" sz="3500" b="1" dirty="0" smtClean="0"/>
              <a:t>In pairs, write more ‘used to’ sentences about:</a:t>
            </a:r>
          </a:p>
          <a:p>
            <a:pPr marL="0" indent="0">
              <a:buNone/>
            </a:pPr>
            <a:endParaRPr lang="en-GB" dirty="0"/>
          </a:p>
          <a:p>
            <a:pPr marL="0" indent="0">
              <a:buNone/>
            </a:pPr>
            <a:r>
              <a:rPr lang="en-GB" sz="4400" b="1" dirty="0" smtClean="0">
                <a:solidFill>
                  <a:srgbClr val="C00000"/>
                </a:solidFill>
              </a:rPr>
              <a:t>1/ corrugated iron roofs</a:t>
            </a:r>
          </a:p>
          <a:p>
            <a:pPr marL="0" indent="0">
              <a:buNone/>
            </a:pPr>
            <a:r>
              <a:rPr lang="en-GB" sz="4400" b="1" dirty="0" smtClean="0">
                <a:solidFill>
                  <a:srgbClr val="C00000"/>
                </a:solidFill>
              </a:rPr>
              <a:t>2/ straw to make roofs</a:t>
            </a:r>
          </a:p>
          <a:p>
            <a:pPr marL="0" indent="0">
              <a:buNone/>
            </a:pPr>
            <a:r>
              <a:rPr lang="en-GB" sz="4400" b="1" dirty="0" smtClean="0">
                <a:solidFill>
                  <a:srgbClr val="C00000"/>
                </a:solidFill>
              </a:rPr>
              <a:t>3/ circular homes</a:t>
            </a:r>
          </a:p>
          <a:p>
            <a:pPr marL="0" indent="0">
              <a:buNone/>
            </a:pPr>
            <a:r>
              <a:rPr lang="en-GB" sz="4400" b="1" dirty="0" smtClean="0">
                <a:solidFill>
                  <a:srgbClr val="C00000"/>
                </a:solidFill>
              </a:rPr>
              <a:t>4/ women – hard work</a:t>
            </a:r>
          </a:p>
          <a:p>
            <a:pPr marL="0" indent="0">
              <a:buNone/>
            </a:pPr>
            <a:r>
              <a:rPr lang="en-GB" sz="4400" b="1" dirty="0" smtClean="0">
                <a:solidFill>
                  <a:srgbClr val="C00000"/>
                </a:solidFill>
              </a:rPr>
              <a:t>5/ worry – water table</a:t>
            </a:r>
          </a:p>
          <a:p>
            <a:pPr marL="0" indent="0">
              <a:buNone/>
            </a:pPr>
            <a:endParaRPr lang="en-GB"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0152" y="3068960"/>
            <a:ext cx="2916605" cy="20397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7341939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274638"/>
            <a:ext cx="8579296" cy="1143000"/>
          </a:xfrm>
        </p:spPr>
        <p:txBody>
          <a:bodyPr>
            <a:normAutofit fontScale="90000"/>
          </a:bodyPr>
          <a:lstStyle/>
          <a:p>
            <a:r>
              <a:rPr lang="en-GB" b="1" dirty="0" smtClean="0"/>
              <a:t>In pairs, make more ‘used to’ sentences about food, health and education:</a:t>
            </a:r>
            <a:endParaRPr lang="en-GB" b="1" dirty="0"/>
          </a:p>
        </p:txBody>
      </p:sp>
      <p:sp>
        <p:nvSpPr>
          <p:cNvPr id="4" name="Content Placeholder 3"/>
          <p:cNvSpPr>
            <a:spLocks noGrp="1"/>
          </p:cNvSpPr>
          <p:nvPr>
            <p:ph sz="half" idx="1"/>
          </p:nvPr>
        </p:nvSpPr>
        <p:spPr/>
        <p:txBody>
          <a:bodyPr>
            <a:normAutofit/>
          </a:bodyPr>
          <a:lstStyle/>
          <a:p>
            <a:pPr marL="0" indent="0">
              <a:buNone/>
            </a:pPr>
            <a:r>
              <a:rPr lang="en-GB" sz="3600" b="1" dirty="0" smtClean="0"/>
              <a:t>Then</a:t>
            </a:r>
            <a:endParaRPr lang="en-GB" sz="3600" b="1" dirty="0"/>
          </a:p>
        </p:txBody>
      </p:sp>
      <p:sp>
        <p:nvSpPr>
          <p:cNvPr id="5" name="Content Placeholder 4"/>
          <p:cNvSpPr>
            <a:spLocks noGrp="1"/>
          </p:cNvSpPr>
          <p:nvPr>
            <p:ph sz="half" idx="2"/>
          </p:nvPr>
        </p:nvSpPr>
        <p:spPr>
          <a:xfrm>
            <a:off x="4460354" y="1600200"/>
            <a:ext cx="4226446" cy="4525963"/>
          </a:xfrm>
        </p:spPr>
        <p:txBody>
          <a:bodyPr>
            <a:normAutofit/>
          </a:bodyPr>
          <a:lstStyle/>
          <a:p>
            <a:pPr marL="0" indent="0">
              <a:buNone/>
            </a:pPr>
            <a:r>
              <a:rPr lang="en-GB" sz="3600" b="1" dirty="0" smtClean="0"/>
              <a:t>Now</a:t>
            </a:r>
            <a:endParaRPr lang="en-GB" sz="3600" b="1" dirty="0"/>
          </a:p>
        </p:txBody>
      </p:sp>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0152" y="1556792"/>
            <a:ext cx="3048000" cy="2019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0354" y="4150373"/>
            <a:ext cx="1767830" cy="26517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6369" y="3669021"/>
            <a:ext cx="2095500" cy="3143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6"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72200" y="3961680"/>
            <a:ext cx="3097907" cy="20582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7"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35968" y="2186332"/>
            <a:ext cx="3048000" cy="1809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9596136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16632"/>
            <a:ext cx="8856984" cy="720080"/>
          </a:xfrm>
        </p:spPr>
        <p:txBody>
          <a:bodyPr>
            <a:noAutofit/>
          </a:bodyPr>
          <a:lstStyle/>
          <a:p>
            <a:r>
              <a:rPr lang="en-GB" sz="2800" dirty="0" smtClean="0"/>
              <a:t>Now read this and write 10 more ‘used to’ sentences, positive and negative, about education, health and food:</a:t>
            </a:r>
            <a:endParaRPr lang="en-GB" sz="2800" dirty="0"/>
          </a:p>
        </p:txBody>
      </p:sp>
      <p:sp>
        <p:nvSpPr>
          <p:cNvPr id="3" name="Content Placeholder 2"/>
          <p:cNvSpPr>
            <a:spLocks noGrp="1"/>
          </p:cNvSpPr>
          <p:nvPr>
            <p:ph idx="1"/>
          </p:nvPr>
        </p:nvSpPr>
        <p:spPr>
          <a:xfrm>
            <a:off x="0" y="908720"/>
            <a:ext cx="9144000" cy="5949280"/>
          </a:xfrm>
        </p:spPr>
        <p:txBody>
          <a:bodyPr>
            <a:normAutofit fontScale="25000" lnSpcReduction="20000"/>
          </a:bodyPr>
          <a:lstStyle/>
          <a:p>
            <a:pPr marL="0" indent="0">
              <a:buNone/>
            </a:pPr>
            <a:r>
              <a:rPr lang="en-GB" sz="6800" u="sng" dirty="0" smtClean="0"/>
              <a:t>Education</a:t>
            </a:r>
            <a:r>
              <a:rPr lang="en-GB" sz="6800" dirty="0" smtClean="0"/>
              <a:t>: There was no school in </a:t>
            </a:r>
            <a:r>
              <a:rPr lang="en-GB" sz="6800" dirty="0" err="1" smtClean="0"/>
              <a:t>Sabtenga</a:t>
            </a:r>
            <a:r>
              <a:rPr lang="en-GB" sz="6800" dirty="0" smtClean="0"/>
              <a:t> in 1985 – only a few children went to school and they had to walk about four kilometres to </a:t>
            </a:r>
            <a:r>
              <a:rPr lang="en-GB" sz="6800" dirty="0" err="1" smtClean="0"/>
              <a:t>Garango</a:t>
            </a:r>
            <a:r>
              <a:rPr lang="en-GB" sz="6800" dirty="0" smtClean="0"/>
              <a:t>. In 1995 there was a primary school. It only had three classrooms and only had space for a new group of seven-year-olds every two years. So at least 50 children a year had no education. In 2005 there were three more classrooms: Burkina Faso got money from the HIPC Programme for health and education. This village is far from the capital, so this was real evidence that the money was coming to the right places, not going to corrupt government ministers. There were new primary schools in the villages around so there was not so much pressure on the school in </a:t>
            </a:r>
            <a:r>
              <a:rPr lang="en-GB" sz="6800" dirty="0" err="1" smtClean="0"/>
              <a:t>Sabtenga</a:t>
            </a:r>
            <a:r>
              <a:rPr lang="en-GB" sz="6800" dirty="0" smtClean="0"/>
              <a:t>. There is now also a secondary school in the village. It started with one year group, and took in a third year </a:t>
            </a:r>
            <a:r>
              <a:rPr lang="en-GB" sz="6800" dirty="0" err="1" smtClean="0"/>
              <a:t>lfast</a:t>
            </a:r>
            <a:r>
              <a:rPr lang="en-GB" sz="6800" dirty="0" smtClean="0"/>
              <a:t> September. They are planning a new set of three classrooms. </a:t>
            </a:r>
          </a:p>
          <a:p>
            <a:pPr marL="0" indent="0">
              <a:buNone/>
            </a:pPr>
            <a:r>
              <a:rPr lang="en-GB" sz="6800" u="sng" dirty="0" smtClean="0"/>
              <a:t>Health</a:t>
            </a:r>
            <a:r>
              <a:rPr lang="en-GB" sz="6800" dirty="0" smtClean="0"/>
              <a:t>: In 1985 there was no real health centre – it was an empty building with no medicines and no staff. In 1995, it was a working health centre – it did not have enough staff, but it was busy and was improving the quality of life in the village.  In 2005 there was a separate maternity unit, from debt relief money. But people still had to pay, so many women had their babies at home. Some women died having babies. </a:t>
            </a:r>
          </a:p>
          <a:p>
            <a:pPr marL="0" indent="0">
              <a:buNone/>
            </a:pPr>
            <a:r>
              <a:rPr lang="en-GB" sz="6800" dirty="0" smtClean="0"/>
              <a:t>In 2016 the clinic was about the same, but had more staff. The staff had a lot more work because healthcare is now free for pregnant women and children under five. This happened in June, because of an election promise of the new president, </a:t>
            </a:r>
            <a:r>
              <a:rPr lang="en-GB" sz="6800" dirty="0" err="1" smtClean="0"/>
              <a:t>Roch</a:t>
            </a:r>
            <a:r>
              <a:rPr lang="en-GB" sz="6800" dirty="0" smtClean="0"/>
              <a:t> Marc Christian </a:t>
            </a:r>
            <a:r>
              <a:rPr lang="en-GB" sz="6800" dirty="0" err="1" smtClean="0"/>
              <a:t>Kaboré</a:t>
            </a:r>
            <a:r>
              <a:rPr lang="en-GB" sz="6800" dirty="0" smtClean="0"/>
              <a:t>. The money for this is coming from more tax on alcohol, tobacco and mobile phones. </a:t>
            </a:r>
          </a:p>
          <a:p>
            <a:pPr marL="0" indent="0">
              <a:buNone/>
            </a:pPr>
            <a:r>
              <a:rPr lang="en-GB" sz="6800" u="sng" dirty="0" smtClean="0"/>
              <a:t>Food</a:t>
            </a:r>
            <a:r>
              <a:rPr lang="en-GB" sz="6800" dirty="0" smtClean="0"/>
              <a:t>: Most people in the village live by growing basic crops to eat - the traditional crops were millet. They made flour from the millet and then made porridge called </a:t>
            </a:r>
            <a:r>
              <a:rPr lang="en-GB" sz="6800" i="1" dirty="0" err="1" smtClean="0"/>
              <a:t>tô</a:t>
            </a:r>
            <a:r>
              <a:rPr lang="en-GB" sz="6800" dirty="0" smtClean="0"/>
              <a:t> to eat. This was the same in 2005. Then, most of the farmers only used animal dung as a fertilizer. But about seven years ago agronomists came to talk about how good it would be to use chemical fertilizer. Some people felt they had enough manure from animals. But when they saw the better results by the farmers who used fertilizer, they changed to chemicals and this is much more common now. At about the same time, most people started growing maize, not millet. This is less work. They still make flour from the maize and then </a:t>
            </a:r>
            <a:r>
              <a:rPr lang="en-GB" sz="6800" i="1" dirty="0" err="1" smtClean="0"/>
              <a:t>tô</a:t>
            </a:r>
            <a:r>
              <a:rPr lang="en-GB" sz="6800" dirty="0" smtClean="0"/>
              <a:t>, but people usually pay others to do this at the village mill now.</a:t>
            </a:r>
          </a:p>
          <a:p>
            <a:endParaRPr lang="en-GB" dirty="0" smtClean="0"/>
          </a:p>
          <a:p>
            <a:endParaRPr lang="en-GB" dirty="0"/>
          </a:p>
        </p:txBody>
      </p:sp>
    </p:spTree>
    <p:extLst>
      <p:ext uri="{BB962C8B-B14F-4D97-AF65-F5344CB8AC3E}">
        <p14:creationId xmlns:p14="http://schemas.microsoft.com/office/powerpoint/2010/main" val="278650326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16632"/>
            <a:ext cx="8856984" cy="1080120"/>
          </a:xfrm>
        </p:spPr>
        <p:txBody>
          <a:bodyPr>
            <a:normAutofit fontScale="90000"/>
          </a:bodyPr>
          <a:lstStyle/>
          <a:p>
            <a:r>
              <a:rPr lang="en-GB" dirty="0" smtClean="0"/>
              <a:t>In pairs, ask questions about the past </a:t>
            </a:r>
            <a:r>
              <a:rPr lang="en-GB" dirty="0" err="1" smtClean="0"/>
              <a:t>eg</a:t>
            </a:r>
            <a:r>
              <a:rPr lang="en-GB" dirty="0" smtClean="0"/>
              <a:t>. ‘</a:t>
            </a:r>
            <a:r>
              <a:rPr lang="en-GB" u="sng" dirty="0" smtClean="0"/>
              <a:t>Did</a:t>
            </a:r>
            <a:r>
              <a:rPr lang="en-GB" dirty="0" smtClean="0"/>
              <a:t> the women </a:t>
            </a:r>
            <a:r>
              <a:rPr lang="en-GB" u="sng" dirty="0" smtClean="0"/>
              <a:t>use to </a:t>
            </a:r>
            <a:r>
              <a:rPr lang="en-GB" dirty="0" smtClean="0"/>
              <a:t>ride motorbikes?’</a:t>
            </a:r>
            <a:endParaRPr lang="en-GB" dirty="0"/>
          </a:p>
        </p:txBody>
      </p:sp>
      <p:sp>
        <p:nvSpPr>
          <p:cNvPr id="3" name="Content Placeholder 2"/>
          <p:cNvSpPr>
            <a:spLocks noGrp="1"/>
          </p:cNvSpPr>
          <p:nvPr>
            <p:ph idx="1"/>
          </p:nvPr>
        </p:nvSpPr>
        <p:spPr>
          <a:xfrm>
            <a:off x="457200" y="1268760"/>
            <a:ext cx="8229600" cy="4857403"/>
          </a:xfrm>
        </p:spPr>
        <p:txBody>
          <a:bodyPr/>
          <a:lstStyle/>
          <a:p>
            <a:pPr marL="0" indent="0">
              <a:buNone/>
            </a:pPr>
            <a:endParaRPr lang="en-GB"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04922" y="1412776"/>
            <a:ext cx="2095500" cy="3143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310" y="4756904"/>
            <a:ext cx="3048000" cy="2019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05735" y="1412776"/>
            <a:ext cx="3265383" cy="21633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7544" y="1247687"/>
            <a:ext cx="2095500" cy="3143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5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52672" y="3897639"/>
            <a:ext cx="2095500" cy="3143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51"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652900" y="4005064"/>
            <a:ext cx="3927137" cy="26158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9373899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Questions with ‘used to …’:</a:t>
            </a:r>
            <a:endParaRPr lang="en-GB" dirty="0"/>
          </a:p>
        </p:txBody>
      </p:sp>
      <p:sp>
        <p:nvSpPr>
          <p:cNvPr id="3" name="Content Placeholder 2"/>
          <p:cNvSpPr>
            <a:spLocks noGrp="1"/>
          </p:cNvSpPr>
          <p:nvPr>
            <p:ph idx="1"/>
          </p:nvPr>
        </p:nvSpPr>
        <p:spPr>
          <a:xfrm>
            <a:off x="251520" y="1268760"/>
            <a:ext cx="8640960" cy="5400600"/>
          </a:xfrm>
        </p:spPr>
        <p:txBody>
          <a:bodyPr>
            <a:normAutofit lnSpcReduction="10000"/>
          </a:bodyPr>
          <a:lstStyle/>
          <a:p>
            <a:pPr marL="0" indent="0">
              <a:buNone/>
            </a:pPr>
            <a:r>
              <a:rPr lang="en-GB" dirty="0" smtClean="0"/>
              <a:t>1/ </a:t>
            </a:r>
            <a:r>
              <a:rPr lang="en-GB" u="sng" dirty="0" smtClean="0"/>
              <a:t>Did women use to ride </a:t>
            </a:r>
            <a:r>
              <a:rPr lang="en-GB" dirty="0" smtClean="0"/>
              <a:t>motorbikes?</a:t>
            </a:r>
          </a:p>
          <a:p>
            <a:pPr marL="0" indent="0">
              <a:buNone/>
            </a:pPr>
            <a:r>
              <a:rPr lang="en-GB" dirty="0" smtClean="0"/>
              <a:t>2/ </a:t>
            </a:r>
            <a:r>
              <a:rPr lang="en-GB" u="sng" dirty="0" smtClean="0"/>
              <a:t>Did they use to use </a:t>
            </a:r>
            <a:r>
              <a:rPr lang="en-GB" dirty="0" smtClean="0"/>
              <a:t>that horse and cart?</a:t>
            </a:r>
          </a:p>
          <a:p>
            <a:pPr marL="0" indent="0">
              <a:buNone/>
            </a:pPr>
            <a:r>
              <a:rPr lang="en-GB" b="1" dirty="0" smtClean="0">
                <a:solidFill>
                  <a:srgbClr val="FF0000"/>
                </a:solidFill>
              </a:rPr>
              <a:t>Complete these questions: </a:t>
            </a:r>
          </a:p>
          <a:p>
            <a:pPr marL="0" indent="0">
              <a:buNone/>
            </a:pPr>
            <a:r>
              <a:rPr lang="en-GB" b="1" dirty="0" smtClean="0"/>
              <a:t>3/ …… village ……………………. a TV mast?</a:t>
            </a:r>
          </a:p>
          <a:p>
            <a:pPr marL="0" indent="0">
              <a:buNone/>
            </a:pPr>
            <a:r>
              <a:rPr lang="en-GB" b="1" dirty="0" smtClean="0"/>
              <a:t>4/ ……. everyone ………………. mobile phones?</a:t>
            </a:r>
          </a:p>
          <a:p>
            <a:pPr marL="0" indent="0">
              <a:buNone/>
            </a:pPr>
            <a:r>
              <a:rPr lang="en-GB" b="1" dirty="0" smtClean="0"/>
              <a:t>5/ ……. women ……………………….. equal to men?</a:t>
            </a:r>
          </a:p>
          <a:p>
            <a:pPr marL="0" indent="0">
              <a:buNone/>
            </a:pPr>
            <a:r>
              <a:rPr lang="en-GB" b="1" dirty="0" smtClean="0"/>
              <a:t>6/ ….. women ……………….. on the floor at village meetings?</a:t>
            </a:r>
          </a:p>
          <a:p>
            <a:pPr marL="0" indent="0">
              <a:buNone/>
            </a:pPr>
            <a:r>
              <a:rPr lang="en-GB" b="1" dirty="0" smtClean="0">
                <a:solidFill>
                  <a:srgbClr val="7030A0"/>
                </a:solidFill>
              </a:rPr>
              <a:t>And do you think any of these things are </a:t>
            </a:r>
            <a:r>
              <a:rPr lang="en-GB" b="1" u="sng" dirty="0" smtClean="0">
                <a:solidFill>
                  <a:srgbClr val="7030A0"/>
                </a:solidFill>
              </a:rPr>
              <a:t>still true now</a:t>
            </a:r>
            <a:r>
              <a:rPr lang="en-GB" b="1" dirty="0" smtClean="0">
                <a:solidFill>
                  <a:srgbClr val="7030A0"/>
                </a:solidFill>
              </a:rPr>
              <a:t>?</a:t>
            </a:r>
            <a:endParaRPr lang="en-GB" b="1" dirty="0">
              <a:solidFill>
                <a:srgbClr val="7030A0"/>
              </a:solidFill>
            </a:endParaRPr>
          </a:p>
        </p:txBody>
      </p:sp>
    </p:spTree>
    <p:extLst>
      <p:ext uri="{BB962C8B-B14F-4D97-AF65-F5344CB8AC3E}">
        <p14:creationId xmlns:p14="http://schemas.microsoft.com/office/powerpoint/2010/main" val="279433687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6632"/>
            <a:ext cx="8435280" cy="864096"/>
          </a:xfrm>
        </p:spPr>
        <p:txBody>
          <a:bodyPr>
            <a:noAutofit/>
          </a:bodyPr>
          <a:lstStyle/>
          <a:p>
            <a:r>
              <a:rPr lang="en-GB" sz="3200" dirty="0" smtClean="0"/>
              <a:t>Read to check your answers and write 3 more ‘used to’ sentences:</a:t>
            </a:r>
            <a:endParaRPr lang="en-GB" sz="3200" dirty="0"/>
          </a:p>
        </p:txBody>
      </p:sp>
      <p:sp>
        <p:nvSpPr>
          <p:cNvPr id="3" name="Content Placeholder 2"/>
          <p:cNvSpPr>
            <a:spLocks noGrp="1"/>
          </p:cNvSpPr>
          <p:nvPr>
            <p:ph idx="1"/>
          </p:nvPr>
        </p:nvSpPr>
        <p:spPr>
          <a:xfrm>
            <a:off x="0" y="1052736"/>
            <a:ext cx="9144000" cy="5805264"/>
          </a:xfrm>
        </p:spPr>
        <p:txBody>
          <a:bodyPr>
            <a:normAutofit fontScale="47500" lnSpcReduction="20000"/>
          </a:bodyPr>
          <a:lstStyle/>
          <a:p>
            <a:pPr marL="0" indent="0">
              <a:buNone/>
            </a:pPr>
            <a:r>
              <a:rPr lang="en-GB" sz="3800" u="sng" dirty="0" smtClean="0"/>
              <a:t>Technology</a:t>
            </a:r>
            <a:r>
              <a:rPr lang="en-GB" sz="3800" dirty="0" smtClean="0"/>
              <a:t>: In 2005 I was surprised to see a few mobile phones in the village. People love mobiles all across Africa so they are almost as common in the village now as in the West. People use them only for texting and speaking not as computers, but they are very important to people who have family working in other countries. If they didn’t have phones, they wouldn’t be able to contact them.</a:t>
            </a:r>
          </a:p>
          <a:p>
            <a:pPr marL="0" indent="0">
              <a:buNone/>
            </a:pPr>
            <a:r>
              <a:rPr lang="en-GB" sz="3800" dirty="0" smtClean="0"/>
              <a:t>There is now even a phone mast in the middle of the village, near the health centre. But the most important change in 2016 was that electricity had come to some parts of the village. There are masts with power lines and TV aerials in a few of the compounds. There are not enough electricity meters for many houses. But now, families with electricity can keep food cool and their children can read or do homework in the evenings.</a:t>
            </a:r>
          </a:p>
          <a:p>
            <a:pPr marL="0" indent="0">
              <a:buNone/>
            </a:pPr>
            <a:r>
              <a:rPr lang="en-GB" sz="3800" u="sng" dirty="0" smtClean="0"/>
              <a:t>Women</a:t>
            </a:r>
            <a:r>
              <a:rPr lang="en-GB" sz="3800" dirty="0" smtClean="0"/>
              <a:t>: I would like to say there was better progress in the political situation of women – but the end of FGM is a big improvement, and because of the new water pumps, they have less work. In 1985 </a:t>
            </a:r>
            <a:r>
              <a:rPr lang="en-GB" sz="3800" dirty="0" err="1" smtClean="0"/>
              <a:t>Mariama</a:t>
            </a:r>
            <a:r>
              <a:rPr lang="en-GB" sz="3800" dirty="0" smtClean="0"/>
              <a:t> was on the local Committee for the Defence of the Revolution. Two places were only for women because of an agreement started by Thomas </a:t>
            </a:r>
            <a:r>
              <a:rPr lang="en-GB" sz="3800" dirty="0" err="1" smtClean="0"/>
              <a:t>Sankara</a:t>
            </a:r>
            <a:r>
              <a:rPr lang="en-GB" sz="3800" dirty="0" smtClean="0"/>
              <a:t>. Just before his death, he said: ‘Comrades, there is no true social revolution without the liberation of women. I never want to see or go to a society where half the people have to stay silent.’ But this agreement ended after the assassination of </a:t>
            </a:r>
            <a:r>
              <a:rPr lang="en-GB" sz="3800" dirty="0" err="1" smtClean="0"/>
              <a:t>Sankara</a:t>
            </a:r>
            <a:r>
              <a:rPr lang="en-GB" sz="3800" dirty="0" smtClean="0"/>
              <a:t>. Now there are only 12 women in the national parliament – this is only nine per cent.</a:t>
            </a:r>
          </a:p>
          <a:p>
            <a:pPr marL="0" indent="0">
              <a:buNone/>
            </a:pPr>
            <a:r>
              <a:rPr lang="en-GB" sz="3800" dirty="0" smtClean="0"/>
              <a:t>There are women’s groups in the village, but these are not to challenge the control of men, but to give practical support to get some money from food or small businesses. I have been to many village meetings where the men sit on chairs and women sit on the ground. Women now have more bicycles and sometimes motorbikes, like </a:t>
            </a:r>
            <a:r>
              <a:rPr lang="en-GB" sz="3800" dirty="0" err="1" smtClean="0"/>
              <a:t>Salamatu</a:t>
            </a:r>
            <a:r>
              <a:rPr lang="en-GB" sz="3800" dirty="0" smtClean="0"/>
              <a:t> </a:t>
            </a:r>
            <a:r>
              <a:rPr lang="en-GB" sz="3800" dirty="0" err="1" smtClean="0"/>
              <a:t>Darga</a:t>
            </a:r>
            <a:r>
              <a:rPr lang="en-GB" sz="3800" dirty="0" smtClean="0"/>
              <a:t>, who is taking part in the anti-malaria campaign. But men still control this society. Even the strongest women have to follow what their husband wants. And many men still take a second wife without even asking the first wife.</a:t>
            </a:r>
          </a:p>
          <a:p>
            <a:endParaRPr lang="en-GB" dirty="0"/>
          </a:p>
        </p:txBody>
      </p:sp>
    </p:spTree>
    <p:extLst>
      <p:ext uri="{BB962C8B-B14F-4D97-AF65-F5344CB8AC3E}">
        <p14:creationId xmlns:p14="http://schemas.microsoft.com/office/powerpoint/2010/main" val="375046913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Speaking: role play</a:t>
            </a:r>
            <a:endParaRPr lang="en-GB" b="1" dirty="0"/>
          </a:p>
        </p:txBody>
      </p:sp>
      <p:sp>
        <p:nvSpPr>
          <p:cNvPr id="4" name="Content Placeholder 3"/>
          <p:cNvSpPr>
            <a:spLocks noGrp="1"/>
          </p:cNvSpPr>
          <p:nvPr>
            <p:ph sz="half" idx="1"/>
          </p:nvPr>
        </p:nvSpPr>
        <p:spPr>
          <a:xfrm>
            <a:off x="457200" y="1600200"/>
            <a:ext cx="4038600" cy="4853136"/>
          </a:xfrm>
        </p:spPr>
        <p:txBody>
          <a:bodyPr>
            <a:normAutofit/>
          </a:bodyPr>
          <a:lstStyle/>
          <a:p>
            <a:pPr marL="0" indent="0">
              <a:buNone/>
            </a:pPr>
            <a:r>
              <a:rPr lang="en-GB" sz="4800" b="1" dirty="0" smtClean="0">
                <a:solidFill>
                  <a:srgbClr val="7030A0"/>
                </a:solidFill>
              </a:rPr>
              <a:t>A – radio interviewer. </a:t>
            </a:r>
          </a:p>
          <a:p>
            <a:pPr marL="0" indent="0">
              <a:buNone/>
            </a:pPr>
            <a:r>
              <a:rPr lang="en-GB" dirty="0" smtClean="0"/>
              <a:t>Interview B and ask about village life in Burkina Faso 30 years ago and now.</a:t>
            </a:r>
          </a:p>
          <a:p>
            <a:pPr marL="0" indent="0">
              <a:buNone/>
            </a:pPr>
            <a:endParaRPr lang="en-GB" dirty="0"/>
          </a:p>
          <a:p>
            <a:pPr marL="0" indent="0">
              <a:buNone/>
            </a:pPr>
            <a:r>
              <a:rPr lang="en-GB" b="1" dirty="0" smtClean="0">
                <a:solidFill>
                  <a:srgbClr val="FF0000"/>
                </a:solidFill>
              </a:rPr>
              <a:t>Ask at least 4 questions with ‘used to’</a:t>
            </a:r>
            <a:endParaRPr lang="en-GB" b="1" dirty="0">
              <a:solidFill>
                <a:srgbClr val="FF0000"/>
              </a:solidFill>
            </a:endParaRPr>
          </a:p>
        </p:txBody>
      </p:sp>
      <p:sp>
        <p:nvSpPr>
          <p:cNvPr id="5" name="Content Placeholder 4"/>
          <p:cNvSpPr>
            <a:spLocks noGrp="1"/>
          </p:cNvSpPr>
          <p:nvPr>
            <p:ph sz="half" idx="2"/>
          </p:nvPr>
        </p:nvSpPr>
        <p:spPr>
          <a:xfrm>
            <a:off x="4648200" y="1412776"/>
            <a:ext cx="4316288" cy="5184576"/>
          </a:xfrm>
        </p:spPr>
        <p:txBody>
          <a:bodyPr>
            <a:normAutofit/>
          </a:bodyPr>
          <a:lstStyle/>
          <a:p>
            <a:pPr marL="0" indent="0">
              <a:buNone/>
            </a:pPr>
            <a:r>
              <a:rPr lang="en-GB" sz="4400" b="1" dirty="0" smtClean="0">
                <a:solidFill>
                  <a:srgbClr val="C00000"/>
                </a:solidFill>
              </a:rPr>
              <a:t>B – someone from this village in Burkina Faso.  </a:t>
            </a:r>
          </a:p>
          <a:p>
            <a:pPr marL="0" indent="0">
              <a:buNone/>
            </a:pPr>
            <a:r>
              <a:rPr lang="en-GB" dirty="0" smtClean="0"/>
              <a:t>The radio interviewer will  ask you about your village life in the past and now.</a:t>
            </a:r>
          </a:p>
          <a:p>
            <a:pPr marL="0" indent="0">
              <a:buNone/>
            </a:pPr>
            <a:r>
              <a:rPr lang="en-GB" b="1" dirty="0" smtClean="0">
                <a:solidFill>
                  <a:srgbClr val="FF0000"/>
                </a:solidFill>
              </a:rPr>
              <a:t>Use ‘used to’ in positive and negative at least 4 times.</a:t>
            </a:r>
            <a:endParaRPr lang="en-GB" b="1" dirty="0">
              <a:solidFill>
                <a:srgbClr val="FF0000"/>
              </a:solidFill>
            </a:endParaRPr>
          </a:p>
        </p:txBody>
      </p:sp>
    </p:spTree>
    <p:extLst>
      <p:ext uri="{BB962C8B-B14F-4D97-AF65-F5344CB8AC3E}">
        <p14:creationId xmlns:p14="http://schemas.microsoft.com/office/powerpoint/2010/main" val="402465515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Homework:</a:t>
            </a:r>
            <a:endParaRPr lang="en-GB" dirty="0"/>
          </a:p>
        </p:txBody>
      </p:sp>
      <p:sp>
        <p:nvSpPr>
          <p:cNvPr id="5" name="Content Placeholder 4"/>
          <p:cNvSpPr>
            <a:spLocks noGrp="1"/>
          </p:cNvSpPr>
          <p:nvPr>
            <p:ph idx="1"/>
          </p:nvPr>
        </p:nvSpPr>
        <p:spPr/>
        <p:txBody>
          <a:bodyPr>
            <a:normAutofit lnSpcReduction="10000"/>
          </a:bodyPr>
          <a:lstStyle/>
          <a:p>
            <a:pPr marL="0" indent="0">
              <a:buNone/>
            </a:pPr>
            <a:r>
              <a:rPr lang="en-GB" dirty="0" smtClean="0"/>
              <a:t>Read more about the changes in Burkina Faso:</a:t>
            </a:r>
          </a:p>
          <a:p>
            <a:pPr marL="0" indent="0">
              <a:buNone/>
            </a:pPr>
            <a:r>
              <a:rPr lang="en-GB" dirty="0" smtClean="0">
                <a:hlinkClick r:id="rId2"/>
              </a:rPr>
              <a:t>https://eewiki.newint.org/index.php/Issue_499</a:t>
            </a:r>
            <a:endParaRPr lang="en-GB" dirty="0" smtClean="0"/>
          </a:p>
          <a:p>
            <a:pPr marL="0" indent="0">
              <a:buNone/>
            </a:pPr>
            <a:r>
              <a:rPr lang="en-GB" dirty="0" smtClean="0"/>
              <a:t>In Easier English.</a:t>
            </a:r>
          </a:p>
          <a:p>
            <a:pPr marL="0" indent="0">
              <a:buNone/>
            </a:pPr>
            <a:r>
              <a:rPr lang="en-GB" dirty="0" smtClean="0"/>
              <a:t>After you read each article, click on</a:t>
            </a:r>
          </a:p>
          <a:p>
            <a:pPr marL="0" indent="0">
              <a:buNone/>
            </a:pPr>
            <a:r>
              <a:rPr lang="en-GB" dirty="0" smtClean="0"/>
              <a:t> the link at the bottom to read the</a:t>
            </a:r>
          </a:p>
          <a:p>
            <a:pPr marL="0" indent="0">
              <a:buNone/>
            </a:pPr>
            <a:r>
              <a:rPr lang="en-GB" dirty="0" smtClean="0"/>
              <a:t> original, more difficult article – </a:t>
            </a:r>
          </a:p>
          <a:p>
            <a:pPr marL="0" indent="0">
              <a:buNone/>
            </a:pPr>
            <a:r>
              <a:rPr lang="en-GB" dirty="0" smtClean="0"/>
              <a:t>our reading and vocabulary will </a:t>
            </a:r>
          </a:p>
          <a:p>
            <a:pPr marL="0" indent="0">
              <a:buNone/>
            </a:pPr>
            <a:r>
              <a:rPr lang="en-GB" dirty="0" smtClean="0"/>
              <a:t>improve a lot!</a:t>
            </a:r>
            <a:endParaRPr lang="en-GB" dirty="0"/>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0232" y="3431381"/>
            <a:ext cx="2000250" cy="2798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8758592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6600" b="1" dirty="0" smtClean="0"/>
              <a:t>Today’s lesson:</a:t>
            </a:r>
            <a:endParaRPr lang="en-GB" sz="6600" b="1" dirty="0"/>
          </a:p>
        </p:txBody>
      </p:sp>
      <p:sp>
        <p:nvSpPr>
          <p:cNvPr id="3" name="Content Placeholder 2"/>
          <p:cNvSpPr>
            <a:spLocks noGrp="1"/>
          </p:cNvSpPr>
          <p:nvPr>
            <p:ph idx="1"/>
          </p:nvPr>
        </p:nvSpPr>
        <p:spPr>
          <a:xfrm>
            <a:off x="457200" y="1484784"/>
            <a:ext cx="8229600" cy="5112568"/>
          </a:xfrm>
        </p:spPr>
        <p:txBody>
          <a:bodyPr>
            <a:noAutofit/>
          </a:bodyPr>
          <a:lstStyle/>
          <a:p>
            <a:r>
              <a:rPr lang="en-GB" sz="7200" dirty="0" smtClean="0"/>
              <a:t>Speaking</a:t>
            </a:r>
          </a:p>
          <a:p>
            <a:r>
              <a:rPr lang="en-GB" sz="7200" dirty="0" smtClean="0"/>
              <a:t>Grammar</a:t>
            </a:r>
          </a:p>
          <a:p>
            <a:r>
              <a:rPr lang="en-GB" sz="7200" dirty="0" smtClean="0"/>
              <a:t>Vocabulary</a:t>
            </a:r>
          </a:p>
          <a:p>
            <a:r>
              <a:rPr lang="en-GB" sz="7200" dirty="0" smtClean="0"/>
              <a:t>Reading</a:t>
            </a:r>
            <a:endParaRPr lang="en-GB" sz="7200"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52120" y="2578836"/>
            <a:ext cx="3261469" cy="21699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1963180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435280" cy="1143000"/>
          </a:xfrm>
        </p:spPr>
        <p:txBody>
          <a:bodyPr>
            <a:normAutofit fontScale="90000"/>
          </a:bodyPr>
          <a:lstStyle/>
          <a:p>
            <a:r>
              <a:rPr lang="en-GB" b="1" dirty="0" smtClean="0"/>
              <a:t>Order the phrases to make a sentence:</a:t>
            </a:r>
            <a:endParaRPr lang="en-GB" b="1" dirty="0"/>
          </a:p>
        </p:txBody>
      </p:sp>
      <p:sp>
        <p:nvSpPr>
          <p:cNvPr id="4" name="Content Placeholder 3"/>
          <p:cNvSpPr>
            <a:spLocks noGrp="1"/>
          </p:cNvSpPr>
          <p:nvPr>
            <p:ph sz="half" idx="1"/>
          </p:nvPr>
        </p:nvSpPr>
        <p:spPr>
          <a:xfrm>
            <a:off x="251520" y="1600200"/>
            <a:ext cx="4244280" cy="4525963"/>
          </a:xfrm>
        </p:spPr>
        <p:txBody>
          <a:bodyPr>
            <a:normAutofit lnSpcReduction="10000"/>
          </a:bodyPr>
          <a:lstStyle/>
          <a:p>
            <a:r>
              <a:rPr lang="en-GB" sz="4400" b="1" dirty="0" smtClean="0">
                <a:solidFill>
                  <a:srgbClr val="7030A0"/>
                </a:solidFill>
              </a:rPr>
              <a:t>has</a:t>
            </a:r>
          </a:p>
          <a:p>
            <a:r>
              <a:rPr lang="en-GB" sz="4400" b="1" dirty="0" smtClean="0">
                <a:solidFill>
                  <a:srgbClr val="7030A0"/>
                </a:solidFill>
              </a:rPr>
              <a:t>to a village</a:t>
            </a:r>
          </a:p>
          <a:p>
            <a:r>
              <a:rPr lang="en-GB" sz="4400" b="1" dirty="0" smtClean="0">
                <a:solidFill>
                  <a:srgbClr val="7030A0"/>
                </a:solidFill>
              </a:rPr>
              <a:t>the changes</a:t>
            </a:r>
          </a:p>
          <a:p>
            <a:r>
              <a:rPr lang="en-GB" sz="4400" b="1" dirty="0">
                <a:solidFill>
                  <a:srgbClr val="7030A0"/>
                </a:solidFill>
              </a:rPr>
              <a:t>a</a:t>
            </a:r>
            <a:r>
              <a:rPr lang="en-GB" sz="4400" b="1" dirty="0" smtClean="0">
                <a:solidFill>
                  <a:srgbClr val="7030A0"/>
                </a:solidFill>
              </a:rPr>
              <a:t>n English man</a:t>
            </a:r>
          </a:p>
          <a:p>
            <a:r>
              <a:rPr lang="en-GB" sz="4400" b="1" dirty="0" smtClean="0">
                <a:solidFill>
                  <a:srgbClr val="7030A0"/>
                </a:solidFill>
              </a:rPr>
              <a:t>gone</a:t>
            </a:r>
          </a:p>
          <a:p>
            <a:pPr marL="0" indent="0">
              <a:buNone/>
            </a:pPr>
            <a:endParaRPr lang="en-GB" dirty="0" smtClean="0"/>
          </a:p>
        </p:txBody>
      </p:sp>
      <p:sp>
        <p:nvSpPr>
          <p:cNvPr id="5" name="Content Placeholder 4"/>
          <p:cNvSpPr>
            <a:spLocks noGrp="1"/>
          </p:cNvSpPr>
          <p:nvPr>
            <p:ph sz="half" idx="2"/>
          </p:nvPr>
        </p:nvSpPr>
        <p:spPr/>
        <p:txBody>
          <a:bodyPr>
            <a:normAutofit lnSpcReduction="10000"/>
          </a:bodyPr>
          <a:lstStyle/>
          <a:p>
            <a:r>
              <a:rPr lang="en-GB" sz="4400" b="1" dirty="0">
                <a:solidFill>
                  <a:srgbClr val="7030A0"/>
                </a:solidFill>
              </a:rPr>
              <a:t>b</a:t>
            </a:r>
            <a:r>
              <a:rPr lang="en-GB" sz="4400" b="1" dirty="0" smtClean="0">
                <a:solidFill>
                  <a:srgbClr val="7030A0"/>
                </a:solidFill>
              </a:rPr>
              <a:t>ack</a:t>
            </a:r>
          </a:p>
          <a:p>
            <a:r>
              <a:rPr lang="en-GB" sz="4400" b="1" dirty="0" smtClean="0">
                <a:solidFill>
                  <a:srgbClr val="7030A0"/>
                </a:solidFill>
              </a:rPr>
              <a:t>to see</a:t>
            </a:r>
          </a:p>
          <a:p>
            <a:r>
              <a:rPr lang="en-GB" sz="4400" b="1" dirty="0">
                <a:solidFill>
                  <a:srgbClr val="7030A0"/>
                </a:solidFill>
              </a:rPr>
              <a:t>i</a:t>
            </a:r>
            <a:r>
              <a:rPr lang="en-GB" sz="4400" b="1" dirty="0" smtClean="0">
                <a:solidFill>
                  <a:srgbClr val="7030A0"/>
                </a:solidFill>
              </a:rPr>
              <a:t>n Burkina Faso</a:t>
            </a:r>
          </a:p>
          <a:p>
            <a:r>
              <a:rPr lang="en-GB" sz="4400" b="1" dirty="0" smtClean="0">
                <a:solidFill>
                  <a:srgbClr val="7030A0"/>
                </a:solidFill>
              </a:rPr>
              <a:t>since 1985</a:t>
            </a:r>
          </a:p>
          <a:p>
            <a:r>
              <a:rPr lang="en-GB" sz="4400" b="1" dirty="0">
                <a:solidFill>
                  <a:srgbClr val="7030A0"/>
                </a:solidFill>
              </a:rPr>
              <a:t>e</a:t>
            </a:r>
            <a:r>
              <a:rPr lang="en-GB" sz="4400" b="1" dirty="0" smtClean="0">
                <a:solidFill>
                  <a:srgbClr val="7030A0"/>
                </a:solidFill>
              </a:rPr>
              <a:t>very 10 years</a:t>
            </a:r>
          </a:p>
        </p:txBody>
      </p:sp>
      <p:pic>
        <p:nvPicPr>
          <p:cNvPr id="819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45967" y="4746644"/>
            <a:ext cx="1393986" cy="2087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815007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What changes do you think he has seen in:</a:t>
            </a:r>
            <a:endParaRPr lang="en-GB" dirty="0"/>
          </a:p>
        </p:txBody>
      </p:sp>
      <p:sp>
        <p:nvSpPr>
          <p:cNvPr id="3" name="Content Placeholder 2"/>
          <p:cNvSpPr>
            <a:spLocks noGrp="1"/>
          </p:cNvSpPr>
          <p:nvPr>
            <p:ph sz="half" idx="1"/>
          </p:nvPr>
        </p:nvSpPr>
        <p:spPr/>
        <p:txBody>
          <a:bodyPr>
            <a:noAutofit/>
          </a:bodyPr>
          <a:lstStyle/>
          <a:p>
            <a:r>
              <a:rPr lang="en-GB" sz="6600" dirty="0" smtClean="0"/>
              <a:t>Housing</a:t>
            </a:r>
          </a:p>
          <a:p>
            <a:r>
              <a:rPr lang="en-GB" sz="6600" dirty="0" smtClean="0"/>
              <a:t>Water</a:t>
            </a:r>
          </a:p>
          <a:p>
            <a:r>
              <a:rPr lang="en-GB" sz="6600" dirty="0" smtClean="0"/>
              <a:t>Education</a:t>
            </a:r>
          </a:p>
          <a:p>
            <a:r>
              <a:rPr lang="en-GB" sz="6600" dirty="0" smtClean="0"/>
              <a:t>Health</a:t>
            </a:r>
          </a:p>
        </p:txBody>
      </p:sp>
      <p:sp>
        <p:nvSpPr>
          <p:cNvPr id="4" name="Content Placeholder 3"/>
          <p:cNvSpPr>
            <a:spLocks noGrp="1"/>
          </p:cNvSpPr>
          <p:nvPr>
            <p:ph sz="half" idx="2"/>
          </p:nvPr>
        </p:nvSpPr>
        <p:spPr>
          <a:xfrm>
            <a:off x="4648200" y="1600200"/>
            <a:ext cx="4316288" cy="4925144"/>
          </a:xfrm>
        </p:spPr>
        <p:txBody>
          <a:bodyPr>
            <a:noAutofit/>
          </a:bodyPr>
          <a:lstStyle/>
          <a:p>
            <a:r>
              <a:rPr lang="en-GB" sz="6000" dirty="0" smtClean="0"/>
              <a:t>Food and farming</a:t>
            </a:r>
            <a:endParaRPr lang="en-GB" sz="6000" dirty="0" smtClean="0"/>
          </a:p>
          <a:p>
            <a:r>
              <a:rPr lang="en-GB" sz="6000" dirty="0" smtClean="0"/>
              <a:t>Technology</a:t>
            </a:r>
          </a:p>
          <a:p>
            <a:r>
              <a:rPr lang="en-GB" sz="6000" dirty="0" smtClean="0"/>
              <a:t>Women</a:t>
            </a:r>
            <a:endParaRPr lang="en-GB" sz="6000" dirty="0"/>
          </a:p>
        </p:txBody>
      </p:sp>
    </p:spTree>
    <p:extLst>
      <p:ext uri="{BB962C8B-B14F-4D97-AF65-F5344CB8AC3E}">
        <p14:creationId xmlns:p14="http://schemas.microsoft.com/office/powerpoint/2010/main" val="70513902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6000" dirty="0" smtClean="0"/>
              <a:t>For example: housing</a:t>
            </a:r>
            <a:endParaRPr lang="en-GB" sz="6000" dirty="0"/>
          </a:p>
        </p:txBody>
      </p:sp>
      <p:sp>
        <p:nvSpPr>
          <p:cNvPr id="3" name="Content Placeholder 2"/>
          <p:cNvSpPr>
            <a:spLocks noGrp="1"/>
          </p:cNvSpPr>
          <p:nvPr>
            <p:ph sz="half" idx="1"/>
          </p:nvPr>
        </p:nvSpPr>
        <p:spPr/>
        <p:txBody>
          <a:bodyPr/>
          <a:lstStyle/>
          <a:p>
            <a:pPr marL="0" indent="0">
              <a:buNone/>
            </a:pPr>
            <a:r>
              <a:rPr lang="en-GB" sz="5400" dirty="0" smtClean="0"/>
              <a:t>1985</a:t>
            </a:r>
          </a:p>
          <a:p>
            <a:pPr marL="0" indent="0">
              <a:buNone/>
            </a:pPr>
            <a:endParaRPr lang="en-GB" dirty="0"/>
          </a:p>
        </p:txBody>
      </p:sp>
      <p:sp>
        <p:nvSpPr>
          <p:cNvPr id="4" name="Content Placeholder 3"/>
          <p:cNvSpPr>
            <a:spLocks noGrp="1"/>
          </p:cNvSpPr>
          <p:nvPr>
            <p:ph sz="half" idx="2"/>
          </p:nvPr>
        </p:nvSpPr>
        <p:spPr>
          <a:xfrm>
            <a:off x="5076056" y="1340768"/>
            <a:ext cx="3888432" cy="4968552"/>
          </a:xfrm>
        </p:spPr>
        <p:txBody>
          <a:bodyPr>
            <a:normAutofit/>
          </a:bodyPr>
          <a:lstStyle/>
          <a:p>
            <a:pPr marL="0" indent="0">
              <a:buNone/>
            </a:pPr>
            <a:r>
              <a:rPr lang="en-GB" sz="5400" dirty="0" smtClean="0"/>
              <a:t>2016</a:t>
            </a:r>
            <a:endParaRPr lang="en-GB" sz="5400"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6939" y="2708920"/>
            <a:ext cx="4176094" cy="29161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52120" y="2352236"/>
            <a:ext cx="2984698" cy="44770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8941168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16632"/>
            <a:ext cx="3816424" cy="1301006"/>
          </a:xfrm>
        </p:spPr>
        <p:txBody>
          <a:bodyPr>
            <a:normAutofit fontScale="90000"/>
          </a:bodyPr>
          <a:lstStyle/>
          <a:p>
            <a:r>
              <a:rPr lang="en-GB" b="1" dirty="0" smtClean="0">
                <a:solidFill>
                  <a:srgbClr val="C00000"/>
                </a:solidFill>
              </a:rPr>
              <a:t>Vocabulary – match:</a:t>
            </a:r>
            <a:endParaRPr lang="en-GB" b="1" dirty="0">
              <a:solidFill>
                <a:srgbClr val="C00000"/>
              </a:solidFill>
            </a:endParaRPr>
          </a:p>
        </p:txBody>
      </p:sp>
      <p:sp>
        <p:nvSpPr>
          <p:cNvPr id="3" name="Content Placeholder 2"/>
          <p:cNvSpPr>
            <a:spLocks noGrp="1"/>
          </p:cNvSpPr>
          <p:nvPr>
            <p:ph sz="half" idx="1"/>
          </p:nvPr>
        </p:nvSpPr>
        <p:spPr>
          <a:xfrm>
            <a:off x="251520" y="1340768"/>
            <a:ext cx="3672408" cy="5328592"/>
          </a:xfrm>
        </p:spPr>
        <p:txBody>
          <a:bodyPr>
            <a:normAutofit/>
          </a:bodyPr>
          <a:lstStyle/>
          <a:p>
            <a:pPr marL="514350" indent="-514350">
              <a:buAutoNum type="arabicPeriod"/>
            </a:pPr>
            <a:r>
              <a:rPr lang="en-GB" sz="3600" b="1" dirty="0"/>
              <a:t>s</a:t>
            </a:r>
            <a:r>
              <a:rPr lang="en-GB" sz="3600" b="1" dirty="0" smtClean="0"/>
              <a:t>traw</a:t>
            </a:r>
          </a:p>
          <a:p>
            <a:pPr marL="514350" indent="-514350">
              <a:buAutoNum type="arabicPeriod"/>
            </a:pPr>
            <a:r>
              <a:rPr lang="en-GB" sz="3600" b="1" dirty="0"/>
              <a:t>c</a:t>
            </a:r>
            <a:r>
              <a:rPr lang="en-GB" sz="3600" b="1" dirty="0" smtClean="0"/>
              <a:t>orrugated iron</a:t>
            </a:r>
          </a:p>
          <a:p>
            <a:pPr marL="514350" indent="-514350">
              <a:buAutoNum type="arabicPeriod"/>
            </a:pPr>
            <a:r>
              <a:rPr lang="en-GB" sz="3600" b="1" dirty="0"/>
              <a:t>t</a:t>
            </a:r>
            <a:r>
              <a:rPr lang="en-GB" sz="3600" b="1" dirty="0" smtClean="0"/>
              <a:t>hatched roof</a:t>
            </a:r>
          </a:p>
          <a:p>
            <a:pPr marL="514350" indent="-514350">
              <a:buAutoNum type="arabicPeriod"/>
            </a:pPr>
            <a:r>
              <a:rPr lang="en-GB" sz="3600" b="1" dirty="0"/>
              <a:t>r</a:t>
            </a:r>
            <a:r>
              <a:rPr lang="en-GB" sz="3600" b="1" dirty="0" smtClean="0"/>
              <a:t>ectangular</a:t>
            </a:r>
          </a:p>
          <a:p>
            <a:pPr marL="514350" indent="-514350">
              <a:buAutoNum type="arabicPeriod"/>
            </a:pPr>
            <a:r>
              <a:rPr lang="en-GB" sz="3600" b="1" dirty="0"/>
              <a:t>b</a:t>
            </a:r>
            <a:r>
              <a:rPr lang="en-GB" sz="3600" b="1" dirty="0" smtClean="0"/>
              <a:t>rick</a:t>
            </a:r>
          </a:p>
          <a:p>
            <a:pPr marL="514350" indent="-514350">
              <a:buAutoNum type="arabicPeriod"/>
            </a:pPr>
            <a:r>
              <a:rPr lang="en-GB" sz="3600" b="1" dirty="0"/>
              <a:t>p</a:t>
            </a:r>
            <a:r>
              <a:rPr lang="en-GB" sz="3600" b="1" dirty="0" smtClean="0"/>
              <a:t>ump</a:t>
            </a:r>
          </a:p>
          <a:p>
            <a:pPr marL="514350" indent="-514350">
              <a:buAutoNum type="arabicPeriod"/>
            </a:pPr>
            <a:r>
              <a:rPr lang="en-GB" sz="3600" b="1" dirty="0"/>
              <a:t>w</a:t>
            </a:r>
            <a:r>
              <a:rPr lang="en-GB" sz="3600" b="1" dirty="0" smtClean="0"/>
              <a:t>ater table</a:t>
            </a:r>
          </a:p>
          <a:p>
            <a:pPr marL="514350" indent="-514350">
              <a:buAutoNum type="arabicPeriod"/>
            </a:pPr>
            <a:r>
              <a:rPr lang="en-GB" sz="3600" b="1" dirty="0" smtClean="0"/>
              <a:t>well</a:t>
            </a:r>
          </a:p>
          <a:p>
            <a:pPr marL="514350" indent="-514350">
              <a:buAutoNum type="arabicPeriod"/>
            </a:pPr>
            <a:endParaRPr lang="en-GB" dirty="0"/>
          </a:p>
        </p:txBody>
      </p:sp>
      <p:sp>
        <p:nvSpPr>
          <p:cNvPr id="4" name="Content Placeholder 3"/>
          <p:cNvSpPr>
            <a:spLocks noGrp="1"/>
          </p:cNvSpPr>
          <p:nvPr>
            <p:ph sz="half" idx="2"/>
          </p:nvPr>
        </p:nvSpPr>
        <p:spPr>
          <a:xfrm>
            <a:off x="3923928" y="188640"/>
            <a:ext cx="5040560" cy="6480720"/>
          </a:xfrm>
        </p:spPr>
        <p:txBody>
          <a:bodyPr>
            <a:normAutofit/>
          </a:bodyPr>
          <a:lstStyle/>
          <a:p>
            <a:pPr marL="0" indent="0">
              <a:buNone/>
            </a:pPr>
            <a:r>
              <a:rPr lang="en-GB" dirty="0"/>
              <a:t>a</a:t>
            </a:r>
            <a:r>
              <a:rPr lang="en-GB" dirty="0" smtClean="0"/>
              <a:t>                         b</a:t>
            </a:r>
          </a:p>
          <a:p>
            <a:pPr marL="0" indent="0">
              <a:buNone/>
            </a:pPr>
            <a:endParaRPr lang="en-GB" dirty="0"/>
          </a:p>
          <a:p>
            <a:pPr marL="0" indent="0">
              <a:buNone/>
            </a:pPr>
            <a:endParaRPr lang="en-GB" dirty="0" smtClean="0"/>
          </a:p>
          <a:p>
            <a:pPr marL="0" indent="0">
              <a:buNone/>
            </a:pPr>
            <a:r>
              <a:rPr lang="en-GB" dirty="0"/>
              <a:t>c</a:t>
            </a:r>
            <a:r>
              <a:rPr lang="en-GB" dirty="0" smtClean="0"/>
              <a:t>                                    d</a:t>
            </a:r>
          </a:p>
          <a:p>
            <a:pPr marL="0" indent="0">
              <a:buNone/>
            </a:pPr>
            <a:endParaRPr lang="en-GB" dirty="0"/>
          </a:p>
          <a:p>
            <a:pPr marL="0" indent="0">
              <a:buNone/>
            </a:pPr>
            <a:endParaRPr lang="en-GB" dirty="0" smtClean="0"/>
          </a:p>
          <a:p>
            <a:pPr marL="0" indent="0">
              <a:buNone/>
            </a:pPr>
            <a:endParaRPr lang="en-GB" dirty="0"/>
          </a:p>
          <a:p>
            <a:pPr marL="0" indent="0">
              <a:buNone/>
            </a:pPr>
            <a:r>
              <a:rPr lang="en-GB" dirty="0"/>
              <a:t>e</a:t>
            </a:r>
            <a:r>
              <a:rPr lang="en-GB" dirty="0" smtClean="0"/>
              <a:t>                            f</a:t>
            </a:r>
          </a:p>
          <a:p>
            <a:pPr marL="0" indent="0">
              <a:buNone/>
            </a:pPr>
            <a:endParaRPr lang="en-GB" dirty="0"/>
          </a:p>
          <a:p>
            <a:pPr marL="0" indent="0">
              <a:buNone/>
            </a:pPr>
            <a:endParaRPr lang="en-GB" dirty="0" smtClean="0"/>
          </a:p>
          <a:p>
            <a:pPr marL="0" indent="0">
              <a:buNone/>
            </a:pPr>
            <a:endParaRPr lang="en-GB" dirty="0"/>
          </a:p>
          <a:p>
            <a:pPr marL="0" indent="0">
              <a:buNone/>
            </a:pPr>
            <a:r>
              <a:rPr lang="en-GB" dirty="0"/>
              <a:t>g</a:t>
            </a:r>
            <a:r>
              <a:rPr lang="en-GB" dirty="0" smtClean="0"/>
              <a:t>                            h</a:t>
            </a:r>
            <a:endParaRPr lang="en-GB"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4288" y="5589240"/>
            <a:ext cx="1652960" cy="12687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44529" y="2204864"/>
            <a:ext cx="2181011" cy="15121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56571" y="116632"/>
            <a:ext cx="2268745" cy="1656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7"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80083" y="5365229"/>
            <a:ext cx="1716782" cy="17167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8" name="Picture 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470196" y="3789040"/>
            <a:ext cx="1877194" cy="18771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9"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00830" y="116632"/>
            <a:ext cx="1827303" cy="1656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80" name="Picture 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660232" y="3709085"/>
            <a:ext cx="2664296" cy="18801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82" name="Picture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543379" y="1921012"/>
            <a:ext cx="1273869" cy="18461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5120163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74638"/>
            <a:ext cx="8507288" cy="634082"/>
          </a:xfrm>
        </p:spPr>
        <p:txBody>
          <a:bodyPr>
            <a:normAutofit fontScale="90000"/>
          </a:bodyPr>
          <a:lstStyle/>
          <a:p>
            <a:r>
              <a:rPr lang="en-GB" dirty="0" smtClean="0"/>
              <a:t>Find 3 changes in housing 1985 to 2016:</a:t>
            </a:r>
            <a:endParaRPr lang="en-GB" dirty="0"/>
          </a:p>
        </p:txBody>
      </p:sp>
      <p:sp>
        <p:nvSpPr>
          <p:cNvPr id="6" name="Content Placeholder 5"/>
          <p:cNvSpPr>
            <a:spLocks noGrp="1"/>
          </p:cNvSpPr>
          <p:nvPr>
            <p:ph idx="1"/>
          </p:nvPr>
        </p:nvSpPr>
        <p:spPr>
          <a:xfrm>
            <a:off x="179512" y="1124744"/>
            <a:ext cx="8856984" cy="5544616"/>
          </a:xfrm>
        </p:spPr>
        <p:txBody>
          <a:bodyPr>
            <a:normAutofit fontScale="70000" lnSpcReduction="20000"/>
          </a:bodyPr>
          <a:lstStyle/>
          <a:p>
            <a:pPr marL="0" indent="0">
              <a:buNone/>
            </a:pPr>
            <a:r>
              <a:rPr lang="en-GB" dirty="0" smtClean="0"/>
              <a:t>Houses now look very different. The photo from 1985 shows a concession (the local French term for a family compound) – traditional round houses with earth walls (colonialists called them ‘mud huts’) and ‘thatched’ roofs. Western people thought they looked pretty. </a:t>
            </a:r>
          </a:p>
          <a:p>
            <a:pPr marL="0" indent="0">
              <a:buNone/>
            </a:pPr>
            <a:r>
              <a:rPr lang="en-GB" dirty="0" smtClean="0"/>
              <a:t>They still have the circular huts, but now they usually use them to store things or for animals or children. People who have some money now live in a rectangular house made of bricks (from baked earth) with a corrugated iron roof. This roof makes it hotter, but lasts a lot longer and protects from the rain more in the rainy season. And they don’t have straw to make the thatched roofs now. </a:t>
            </a:r>
          </a:p>
          <a:p>
            <a:pPr marL="0" indent="0">
              <a:buNone/>
            </a:pPr>
            <a:r>
              <a:rPr lang="en-GB" dirty="0" smtClean="0"/>
              <a:t>In 1995 </a:t>
            </a:r>
            <a:r>
              <a:rPr lang="en-GB" dirty="0" err="1" smtClean="0"/>
              <a:t>Mariama</a:t>
            </a:r>
            <a:r>
              <a:rPr lang="en-GB" dirty="0" smtClean="0"/>
              <a:t> wanted a new house like this. I paid her money to interpret for me, and she decided to save it for a house. Every wife has a different house for her and her children to sleep in. That house was built, but the rain destroyed it in 2008. </a:t>
            </a:r>
          </a:p>
          <a:p>
            <a:pPr marL="0" indent="0">
              <a:buNone/>
            </a:pPr>
            <a:r>
              <a:rPr lang="en-GB" dirty="0" smtClean="0"/>
              <a:t>She now has a much bigger, decorated house – bigger than her husband’s. She lives in it with her daughter and her daughter-in-law. Many people did not have money to get better houses. The house usually shows how much money a family has. Inside the houses there is usually no decoration and very little furniture.</a:t>
            </a:r>
          </a:p>
          <a:p>
            <a:endParaRPr lang="en-GB" dirty="0"/>
          </a:p>
        </p:txBody>
      </p:sp>
    </p:spTree>
    <p:extLst>
      <p:ext uri="{BB962C8B-B14F-4D97-AF65-F5344CB8AC3E}">
        <p14:creationId xmlns:p14="http://schemas.microsoft.com/office/powerpoint/2010/main" val="54597290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4082"/>
          </a:xfrm>
        </p:spPr>
        <p:txBody>
          <a:bodyPr>
            <a:normAutofit fontScale="90000"/>
          </a:bodyPr>
          <a:lstStyle/>
          <a:p>
            <a:r>
              <a:rPr lang="en-GB" dirty="0" smtClean="0"/>
              <a:t>Find 4 changes in water – 1985 – 2016:</a:t>
            </a:r>
            <a:endParaRPr lang="en-GB" dirty="0"/>
          </a:p>
        </p:txBody>
      </p:sp>
      <p:sp>
        <p:nvSpPr>
          <p:cNvPr id="3" name="Content Placeholder 2"/>
          <p:cNvSpPr>
            <a:spLocks noGrp="1"/>
          </p:cNvSpPr>
          <p:nvPr>
            <p:ph idx="1"/>
          </p:nvPr>
        </p:nvSpPr>
        <p:spPr>
          <a:xfrm>
            <a:off x="323528" y="1124744"/>
            <a:ext cx="8568952" cy="5544616"/>
          </a:xfrm>
        </p:spPr>
        <p:txBody>
          <a:bodyPr>
            <a:normAutofit fontScale="77500" lnSpcReduction="20000"/>
          </a:bodyPr>
          <a:lstStyle/>
          <a:p>
            <a:pPr marL="0" indent="0">
              <a:buNone/>
            </a:pPr>
            <a:r>
              <a:rPr lang="en-GB" dirty="0" smtClean="0"/>
              <a:t>One of the main messages of our 1985 film was that women had to work much too hard – a lot of this was getting water. Women had to carry the water for drinking, washing and cooking a long way from one of the few good wells. This took hours every day.</a:t>
            </a:r>
          </a:p>
          <a:p>
            <a:pPr marL="0" indent="0">
              <a:buNone/>
            </a:pPr>
            <a:r>
              <a:rPr lang="en-GB" dirty="0" smtClean="0"/>
              <a:t>But in 2002, they got the offer of a water pump (from a joint programme between the </a:t>
            </a:r>
            <a:r>
              <a:rPr lang="en-GB" dirty="0" err="1" smtClean="0"/>
              <a:t>Burkinabè</a:t>
            </a:r>
            <a:r>
              <a:rPr lang="en-GB" dirty="0" smtClean="0"/>
              <a:t> government and a German NGO). But each family had to give $270 – a lot of money – and also pay for its maintenance. Many families did not have enough money for this. But some did. So there were enough in the village for poorer families to use too.</a:t>
            </a:r>
          </a:p>
          <a:p>
            <a:pPr marL="0" indent="0">
              <a:buNone/>
            </a:pPr>
            <a:r>
              <a:rPr lang="en-GB" dirty="0" smtClean="0"/>
              <a:t>Now people are worried that the water table is sinking so low that the pumps will soon not get water in the dry season. They need new, expensive super pumps to go deeper. They have only three so far. </a:t>
            </a:r>
          </a:p>
          <a:p>
            <a:pPr marL="0" indent="0">
              <a:buNone/>
            </a:pPr>
            <a:r>
              <a:rPr lang="en-GB" dirty="0" smtClean="0"/>
              <a:t>They now carry water in many different ways </a:t>
            </a:r>
            <a:r>
              <a:rPr lang="en-GB" dirty="0" err="1" smtClean="0"/>
              <a:t>eg</a:t>
            </a:r>
            <a:r>
              <a:rPr lang="en-GB" dirty="0" smtClean="0"/>
              <a:t>. plastic containers, on bicycles or donkey carts, not on their head. </a:t>
            </a:r>
          </a:p>
        </p:txBody>
      </p:sp>
    </p:spTree>
    <p:extLst>
      <p:ext uri="{BB962C8B-B14F-4D97-AF65-F5344CB8AC3E}">
        <p14:creationId xmlns:p14="http://schemas.microsoft.com/office/powerpoint/2010/main" val="259992220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16632"/>
            <a:ext cx="8856984" cy="792088"/>
          </a:xfrm>
        </p:spPr>
        <p:txBody>
          <a:bodyPr>
            <a:normAutofit/>
          </a:bodyPr>
          <a:lstStyle/>
          <a:p>
            <a:r>
              <a:rPr lang="en-GB" sz="3600" b="1" dirty="0" smtClean="0"/>
              <a:t>Order the words to make true sentences:</a:t>
            </a:r>
            <a:endParaRPr lang="en-GB" sz="3600" b="1" dirty="0"/>
          </a:p>
        </p:txBody>
      </p:sp>
      <p:sp>
        <p:nvSpPr>
          <p:cNvPr id="4" name="Content Placeholder 3"/>
          <p:cNvSpPr>
            <a:spLocks noGrp="1"/>
          </p:cNvSpPr>
          <p:nvPr>
            <p:ph sz="half" idx="1"/>
          </p:nvPr>
        </p:nvSpPr>
        <p:spPr>
          <a:xfrm>
            <a:off x="1115616" y="836712"/>
            <a:ext cx="3380184" cy="6021288"/>
          </a:xfrm>
        </p:spPr>
        <p:txBody>
          <a:bodyPr>
            <a:noAutofit/>
          </a:bodyPr>
          <a:lstStyle/>
          <a:p>
            <a:pPr marL="0" indent="0">
              <a:buNone/>
            </a:pPr>
            <a:r>
              <a:rPr lang="en-GB" sz="3200" b="1" dirty="0" smtClean="0">
                <a:solidFill>
                  <a:srgbClr val="7030A0"/>
                </a:solidFill>
              </a:rPr>
              <a:t>1)  </a:t>
            </a:r>
          </a:p>
          <a:p>
            <a:pPr marL="0" indent="0">
              <a:buNone/>
            </a:pPr>
            <a:r>
              <a:rPr lang="en-GB" sz="3200" b="1" dirty="0" smtClean="0">
                <a:solidFill>
                  <a:srgbClr val="7030A0"/>
                </a:solidFill>
              </a:rPr>
              <a:t>live</a:t>
            </a:r>
          </a:p>
          <a:p>
            <a:pPr marL="0" indent="0">
              <a:buNone/>
            </a:pPr>
            <a:r>
              <a:rPr lang="en-GB" sz="3200" b="1" dirty="0" smtClean="0">
                <a:solidFill>
                  <a:srgbClr val="7030A0"/>
                </a:solidFill>
              </a:rPr>
              <a:t>to</a:t>
            </a:r>
          </a:p>
          <a:p>
            <a:pPr marL="0" indent="0">
              <a:buNone/>
            </a:pPr>
            <a:r>
              <a:rPr lang="en-GB" sz="3200" b="1" dirty="0">
                <a:solidFill>
                  <a:srgbClr val="7030A0"/>
                </a:solidFill>
              </a:rPr>
              <a:t>t</a:t>
            </a:r>
            <a:r>
              <a:rPr lang="en-GB" sz="3200" b="1" dirty="0" smtClean="0">
                <a:solidFill>
                  <a:srgbClr val="7030A0"/>
                </a:solidFill>
              </a:rPr>
              <a:t>hatched </a:t>
            </a:r>
          </a:p>
          <a:p>
            <a:pPr marL="0" indent="0">
              <a:buNone/>
            </a:pPr>
            <a:r>
              <a:rPr lang="en-GB" sz="3200" b="1" dirty="0" smtClean="0">
                <a:solidFill>
                  <a:srgbClr val="7030A0"/>
                </a:solidFill>
              </a:rPr>
              <a:t>roofs</a:t>
            </a:r>
          </a:p>
          <a:p>
            <a:pPr marL="0" indent="0">
              <a:buNone/>
            </a:pPr>
            <a:r>
              <a:rPr lang="en-GB" sz="3200" b="1" dirty="0" smtClean="0">
                <a:solidFill>
                  <a:srgbClr val="7030A0"/>
                </a:solidFill>
              </a:rPr>
              <a:t>They</a:t>
            </a:r>
          </a:p>
          <a:p>
            <a:pPr marL="0" indent="0">
              <a:buNone/>
            </a:pPr>
            <a:r>
              <a:rPr lang="en-GB" sz="3200" b="1" dirty="0" smtClean="0">
                <a:solidFill>
                  <a:srgbClr val="7030A0"/>
                </a:solidFill>
              </a:rPr>
              <a:t>used</a:t>
            </a:r>
          </a:p>
          <a:p>
            <a:pPr marL="0" indent="0">
              <a:buNone/>
            </a:pPr>
            <a:r>
              <a:rPr lang="en-GB" sz="3200" b="1" dirty="0" smtClean="0">
                <a:solidFill>
                  <a:srgbClr val="7030A0"/>
                </a:solidFill>
              </a:rPr>
              <a:t>with</a:t>
            </a:r>
          </a:p>
          <a:p>
            <a:pPr marL="0" indent="0">
              <a:buNone/>
            </a:pPr>
            <a:r>
              <a:rPr lang="en-GB" sz="3200" b="1" dirty="0">
                <a:solidFill>
                  <a:srgbClr val="7030A0"/>
                </a:solidFill>
              </a:rPr>
              <a:t>i</a:t>
            </a:r>
            <a:r>
              <a:rPr lang="en-GB" sz="3200" b="1" dirty="0" smtClean="0">
                <a:solidFill>
                  <a:srgbClr val="7030A0"/>
                </a:solidFill>
              </a:rPr>
              <a:t>n</a:t>
            </a:r>
          </a:p>
          <a:p>
            <a:pPr marL="0" indent="0">
              <a:buNone/>
            </a:pPr>
            <a:r>
              <a:rPr lang="en-GB" sz="3200" b="1" dirty="0" smtClean="0">
                <a:solidFill>
                  <a:srgbClr val="7030A0"/>
                </a:solidFill>
              </a:rPr>
              <a:t>houses</a:t>
            </a:r>
            <a:endParaRPr lang="en-GB" sz="3200" b="1" dirty="0">
              <a:solidFill>
                <a:srgbClr val="7030A0"/>
              </a:solidFill>
            </a:endParaRPr>
          </a:p>
        </p:txBody>
      </p:sp>
      <p:sp>
        <p:nvSpPr>
          <p:cNvPr id="5" name="Content Placeholder 4"/>
          <p:cNvSpPr>
            <a:spLocks noGrp="1"/>
          </p:cNvSpPr>
          <p:nvPr>
            <p:ph sz="half" idx="2"/>
          </p:nvPr>
        </p:nvSpPr>
        <p:spPr>
          <a:xfrm>
            <a:off x="3635896" y="908720"/>
            <a:ext cx="5050904" cy="5217443"/>
          </a:xfrm>
        </p:spPr>
        <p:txBody>
          <a:bodyPr>
            <a:noAutofit/>
          </a:bodyPr>
          <a:lstStyle/>
          <a:p>
            <a:pPr marL="0" indent="0">
              <a:buNone/>
            </a:pPr>
            <a:r>
              <a:rPr lang="en-GB" sz="3600" b="1" dirty="0" smtClean="0">
                <a:solidFill>
                  <a:srgbClr val="7030A0"/>
                </a:solidFill>
              </a:rPr>
              <a:t>2)                         3)</a:t>
            </a:r>
          </a:p>
          <a:p>
            <a:pPr marL="0" indent="0">
              <a:buNone/>
            </a:pPr>
            <a:r>
              <a:rPr lang="en-GB" sz="3600" b="1" dirty="0">
                <a:solidFill>
                  <a:srgbClr val="7030A0"/>
                </a:solidFill>
              </a:rPr>
              <a:t>u</a:t>
            </a:r>
            <a:r>
              <a:rPr lang="en-GB" sz="3600" b="1" dirty="0" smtClean="0">
                <a:solidFill>
                  <a:srgbClr val="7030A0"/>
                </a:solidFill>
              </a:rPr>
              <a:t>sed                    didn’t</a:t>
            </a:r>
          </a:p>
          <a:p>
            <a:pPr marL="0" indent="0">
              <a:buNone/>
            </a:pPr>
            <a:r>
              <a:rPr lang="en-GB" sz="3600" b="1" dirty="0">
                <a:solidFill>
                  <a:srgbClr val="7030A0"/>
                </a:solidFill>
              </a:rPr>
              <a:t>h</a:t>
            </a:r>
            <a:r>
              <a:rPr lang="en-GB" sz="3600" b="1" dirty="0" smtClean="0">
                <a:solidFill>
                  <a:srgbClr val="7030A0"/>
                </a:solidFill>
              </a:rPr>
              <a:t>eads                  water</a:t>
            </a:r>
          </a:p>
          <a:p>
            <a:pPr marL="0" indent="0">
              <a:buNone/>
            </a:pPr>
            <a:r>
              <a:rPr lang="en-GB" sz="3600" b="1" dirty="0" smtClean="0">
                <a:solidFill>
                  <a:srgbClr val="7030A0"/>
                </a:solidFill>
              </a:rPr>
              <a:t>They                     </a:t>
            </a:r>
            <a:r>
              <a:rPr lang="en-GB" sz="3600" b="1" dirty="0" err="1" smtClean="0">
                <a:solidFill>
                  <a:srgbClr val="7030A0"/>
                </a:solidFill>
              </a:rPr>
              <a:t>They</a:t>
            </a:r>
            <a:endParaRPr lang="en-GB" sz="3600" b="1" dirty="0" smtClean="0">
              <a:solidFill>
                <a:srgbClr val="7030A0"/>
              </a:solidFill>
            </a:endParaRPr>
          </a:p>
          <a:p>
            <a:pPr marL="0" indent="0">
              <a:buNone/>
            </a:pPr>
            <a:r>
              <a:rPr lang="en-GB" sz="3600" b="1" dirty="0">
                <a:solidFill>
                  <a:srgbClr val="7030A0"/>
                </a:solidFill>
              </a:rPr>
              <a:t>t</a:t>
            </a:r>
            <a:r>
              <a:rPr lang="en-GB" sz="3600" b="1" dirty="0" smtClean="0">
                <a:solidFill>
                  <a:srgbClr val="7030A0"/>
                </a:solidFill>
              </a:rPr>
              <a:t>o                          </a:t>
            </a:r>
            <a:r>
              <a:rPr lang="en-GB" sz="3600" b="1" dirty="0" err="1" smtClean="0">
                <a:solidFill>
                  <a:srgbClr val="7030A0"/>
                </a:solidFill>
              </a:rPr>
              <a:t>to</a:t>
            </a:r>
            <a:endParaRPr lang="en-GB" sz="3600" b="1" dirty="0" smtClean="0">
              <a:solidFill>
                <a:srgbClr val="7030A0"/>
              </a:solidFill>
            </a:endParaRPr>
          </a:p>
          <a:p>
            <a:pPr marL="0" indent="0">
              <a:buNone/>
            </a:pPr>
            <a:r>
              <a:rPr lang="en-GB" sz="3600" b="1" dirty="0">
                <a:solidFill>
                  <a:srgbClr val="7030A0"/>
                </a:solidFill>
              </a:rPr>
              <a:t>w</a:t>
            </a:r>
            <a:r>
              <a:rPr lang="en-GB" sz="3600" b="1" dirty="0" smtClean="0">
                <a:solidFill>
                  <a:srgbClr val="7030A0"/>
                </a:solidFill>
              </a:rPr>
              <a:t>ater                   pumps</a:t>
            </a:r>
          </a:p>
          <a:p>
            <a:pPr marL="0" indent="0">
              <a:buNone/>
            </a:pPr>
            <a:r>
              <a:rPr lang="en-GB" sz="3600" b="1" dirty="0">
                <a:solidFill>
                  <a:srgbClr val="7030A0"/>
                </a:solidFill>
              </a:rPr>
              <a:t>o</a:t>
            </a:r>
            <a:r>
              <a:rPr lang="en-GB" sz="3600" b="1" dirty="0" smtClean="0">
                <a:solidFill>
                  <a:srgbClr val="7030A0"/>
                </a:solidFill>
              </a:rPr>
              <a:t>n                         have</a:t>
            </a:r>
          </a:p>
          <a:p>
            <a:pPr marL="0" indent="0">
              <a:buNone/>
            </a:pPr>
            <a:r>
              <a:rPr lang="en-GB" sz="3600" b="1" dirty="0" smtClean="0">
                <a:solidFill>
                  <a:srgbClr val="7030A0"/>
                </a:solidFill>
              </a:rPr>
              <a:t>carry                     use</a:t>
            </a:r>
          </a:p>
          <a:p>
            <a:pPr marL="0" indent="0">
              <a:buNone/>
            </a:pPr>
            <a:r>
              <a:rPr lang="en-GB" sz="3600" b="1" dirty="0" smtClean="0">
                <a:solidFill>
                  <a:srgbClr val="7030A0"/>
                </a:solidFill>
              </a:rPr>
              <a:t>their</a:t>
            </a:r>
            <a:endParaRPr lang="en-GB" sz="3600" b="1" dirty="0">
              <a:solidFill>
                <a:srgbClr val="7030A0"/>
              </a:solidFill>
            </a:endParaRPr>
          </a:p>
        </p:txBody>
      </p:sp>
    </p:spTree>
    <p:extLst>
      <p:ext uri="{BB962C8B-B14F-4D97-AF65-F5344CB8AC3E}">
        <p14:creationId xmlns:p14="http://schemas.microsoft.com/office/powerpoint/2010/main" val="374380980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355</TotalTime>
  <Words>2447</Words>
  <Application>Microsoft Office PowerPoint</Application>
  <PresentationFormat>On-screen Show (4:3)</PresentationFormat>
  <Paragraphs>161</Paragraphs>
  <Slides>18</Slides>
  <Notes>12</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Office Theme</vt:lpstr>
      <vt:lpstr>Then and now</vt:lpstr>
      <vt:lpstr>Today’s lesson:</vt:lpstr>
      <vt:lpstr>Order the phrases to make a sentence:</vt:lpstr>
      <vt:lpstr>What changes do you think he has seen in:</vt:lpstr>
      <vt:lpstr>For example: housing</vt:lpstr>
      <vt:lpstr>Vocabulary – match:</vt:lpstr>
      <vt:lpstr>Find 3 changes in housing 1985 to 2016:</vt:lpstr>
      <vt:lpstr>Find 4 changes in water – 1985 – 2016:</vt:lpstr>
      <vt:lpstr>Order the words to make true sentences:</vt:lpstr>
      <vt:lpstr>Focus on the grammar: discuss</vt:lpstr>
      <vt:lpstr>Grammar practice:</vt:lpstr>
      <vt:lpstr>In pairs, make more ‘used to’ sentences about food, health and education:</vt:lpstr>
      <vt:lpstr>Now read this and write 10 more ‘used to’ sentences, positive and negative, about education, health and food:</vt:lpstr>
      <vt:lpstr>In pairs, ask questions about the past eg. ‘Did the women use to ride motorbikes?’</vt:lpstr>
      <vt:lpstr>Questions with ‘used to …’:</vt:lpstr>
      <vt:lpstr>Read to check your answers and write 3 more ‘used to’ sentences:</vt:lpstr>
      <vt:lpstr>Speaking: role play</vt:lpstr>
      <vt:lpstr>Homework:</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Then and now</dc:title>
  <dc:creator>Linda Ruas</dc:creator>
  <cp:lastModifiedBy>Linda Ruas</cp:lastModifiedBy>
  <cp:revision>18</cp:revision>
  <dcterms:created xsi:type="dcterms:W3CDTF">2017-01-29T12:55:32Z</dcterms:created>
  <dcterms:modified xsi:type="dcterms:W3CDTF">2017-01-29T18:51:08Z</dcterms:modified>
</cp:coreProperties>
</file>